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69" r:id="rId3"/>
    <p:sldId id="258" r:id="rId4"/>
    <p:sldId id="259" r:id="rId5"/>
    <p:sldId id="273" r:id="rId6"/>
    <p:sldId id="276" r:id="rId7"/>
    <p:sldId id="277" r:id="rId8"/>
    <p:sldId id="283" r:id="rId9"/>
    <p:sldId id="287" r:id="rId10"/>
    <p:sldId id="288" r:id="rId11"/>
    <p:sldId id="289" r:id="rId12"/>
    <p:sldId id="291" r:id="rId13"/>
    <p:sldId id="317" r:id="rId14"/>
    <p:sldId id="270" r:id="rId15"/>
    <p:sldId id="257" r:id="rId16"/>
    <p:sldId id="279" r:id="rId17"/>
    <p:sldId id="316" r:id="rId18"/>
    <p:sldId id="281" r:id="rId19"/>
    <p:sldId id="282" r:id="rId20"/>
    <p:sldId id="271" r:id="rId21"/>
    <p:sldId id="310" r:id="rId22"/>
    <p:sldId id="264" r:id="rId23"/>
    <p:sldId id="292" r:id="rId24"/>
    <p:sldId id="293" r:id="rId25"/>
    <p:sldId id="266" r:id="rId26"/>
    <p:sldId id="294" r:id="rId27"/>
    <p:sldId id="303" r:id="rId28"/>
    <p:sldId id="302" r:id="rId29"/>
    <p:sldId id="311" r:id="rId30"/>
    <p:sldId id="313" r:id="rId31"/>
    <p:sldId id="314" r:id="rId32"/>
    <p:sldId id="306" r:id="rId33"/>
    <p:sldId id="301" r:id="rId34"/>
    <p:sldId id="299" r:id="rId35"/>
    <p:sldId id="315" r:id="rId36"/>
    <p:sldId id="298" r:id="rId37"/>
    <p:sldId id="304" r:id="rId38"/>
    <p:sldId id="307" r:id="rId39"/>
    <p:sldId id="297" r:id="rId40"/>
    <p:sldId id="308" r:id="rId41"/>
    <p:sldId id="305" r:id="rId42"/>
    <p:sldId id="309" r:id="rId43"/>
    <p:sldId id="272" r:id="rId44"/>
    <p:sldId id="318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8B8AF1-AC32-480C-BB10-449795F93251}" v="1" dt="2018-09-23T05:00:16.252"/>
    <p1510:client id="{E31FF061-0BC1-2D2E-CFE1-4964823BAF52}" v="2" dt="2018-09-26T23:48:50.228"/>
    <p1510:client id="{E9CE6255-1119-18AC-2BEB-DD230E73B5C2}" v="15" dt="2018-10-01T21:03:24.591"/>
    <p1510:client id="{03670DA5-67B7-32C9-54A6-B31F9487FDBB}" v="1" dt="2018-09-27T03:35:53.9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599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77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9190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424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7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0745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2839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8908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694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buClr>
                <a:schemeClr val="accent1">
                  <a:lumMod val="75000"/>
                </a:schemeClr>
              </a:buClr>
              <a:defRPr/>
            </a:lvl1pPr>
            <a:lvl2pPr>
              <a:buClr>
                <a:schemeClr val="accent1">
                  <a:lumMod val="75000"/>
                </a:schemeClr>
              </a:buClr>
              <a:defRPr/>
            </a:lvl2pPr>
            <a:lvl3pPr>
              <a:buClr>
                <a:schemeClr val="accent1">
                  <a:lumMod val="75000"/>
                </a:schemeClr>
              </a:buClr>
              <a:defRPr/>
            </a:lvl3pPr>
            <a:lvl4pPr>
              <a:buClr>
                <a:schemeClr val="accent1">
                  <a:lumMod val="75000"/>
                </a:schemeClr>
              </a:buClr>
              <a:defRPr/>
            </a:lvl4pPr>
            <a:lvl5pPr>
              <a:buClr>
                <a:schemeClr val="accent1">
                  <a:lumMod val="75000"/>
                </a:schemeClr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680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49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43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89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418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873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143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852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46CE7D5-CF57-46EF-B807-FDD0502418D4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33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ev.to/mxl/dijkstras-algorithm-in-python-algorithms-for-beginners-dkc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NULL" TargetMode="External"/><Relationship Id="rId3" Type="http://schemas.openxmlformats.org/officeDocument/2006/relationships/hyperlink" Target="NULL" TargetMode="External"/><Relationship Id="rId7" Type="http://schemas.openxmlformats.org/officeDocument/2006/relationships/hyperlink" Target="NULL" TargetMode="External"/><Relationship Id="rId2" Type="http://schemas.openxmlformats.org/officeDocument/2006/relationships/hyperlink" Target="http://www.britannica.com/biography/Edsger-Dijkstra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9" Type="http://schemas.openxmlformats.org/officeDocument/2006/relationships/hyperlink" Target="http://theory.stanford.edu/~amitp/GameProgramming/AStarComparison.htm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424EB265-F02F-4B59-A508-C6EB995F2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9" descr="A bird sitting on a rock&#10;&#10;Description generated with very high confidence">
            <a:extLst>
              <a:ext uri="{FF2B5EF4-FFF2-40B4-BE49-F238E27FC236}">
                <a16:creationId xmlns:a16="http://schemas.microsoft.com/office/drawing/2014/main" id="{802A57A5-6A61-42D2-8E2E-39CD5643AC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29" r="4647" b="9089"/>
          <a:stretch/>
        </p:blipFill>
        <p:spPr>
          <a:xfrm>
            <a:off x="20" y="10"/>
            <a:ext cx="5448280" cy="6857990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2C998072-124D-48E2-A6E2-8F1E8ED83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836718" y="0"/>
            <a:ext cx="2611581" cy="6858000"/>
            <a:chOff x="2836718" y="0"/>
            <a:chExt cx="2611581" cy="6858000"/>
          </a:xfrm>
        </p:grpSpPr>
        <p:sp useBgFill="1">
          <p:nvSpPr>
            <p:cNvPr id="50" name="Rectangle 19">
              <a:extLst>
                <a:ext uri="{FF2B5EF4-FFF2-40B4-BE49-F238E27FC236}">
                  <a16:creationId xmlns:a16="http://schemas.microsoft.com/office/drawing/2014/main" id="{1E14E093-754E-4506-A8D6-FCE1C15C82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836718" y="0"/>
              <a:ext cx="2611581" cy="2554287"/>
            </a:xfrm>
            <a:custGeom>
              <a:avLst/>
              <a:gdLst>
                <a:gd name="connsiteX0" fmla="*/ 0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0 w 2570017"/>
                <a:gd name="connsiteY4" fmla="*/ 0 h 2554287"/>
                <a:gd name="connsiteX0" fmla="*/ 904009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904009 w 2570017"/>
                <a:gd name="connsiteY4" fmla="*/ 0 h 2554287"/>
                <a:gd name="connsiteX0" fmla="*/ 644236 w 2570017"/>
                <a:gd name="connsiteY0" fmla="*/ 10391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44236 w 2570017"/>
                <a:gd name="connsiteY4" fmla="*/ 10391 h 2554287"/>
                <a:gd name="connsiteX0" fmla="*/ 633845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33845 w 2570017"/>
                <a:gd name="connsiteY4" fmla="*/ 0 h 2554287"/>
                <a:gd name="connsiteX0" fmla="*/ 675409 w 2611581"/>
                <a:gd name="connsiteY0" fmla="*/ 0 h 2554287"/>
                <a:gd name="connsiteX1" fmla="*/ 2611581 w 2611581"/>
                <a:gd name="connsiteY1" fmla="*/ 0 h 2554287"/>
                <a:gd name="connsiteX2" fmla="*/ 2611581 w 2611581"/>
                <a:gd name="connsiteY2" fmla="*/ 2554287 h 2554287"/>
                <a:gd name="connsiteX3" fmla="*/ 0 w 2611581"/>
                <a:gd name="connsiteY3" fmla="*/ 2554287 h 2554287"/>
                <a:gd name="connsiteX4" fmla="*/ 675409 w 2611581"/>
                <a:gd name="connsiteY4" fmla="*/ 0 h 255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1581" h="2554287">
                  <a:moveTo>
                    <a:pt x="675409" y="0"/>
                  </a:moveTo>
                  <a:lnTo>
                    <a:pt x="2611581" y="0"/>
                  </a:lnTo>
                  <a:lnTo>
                    <a:pt x="2611581" y="2554287"/>
                  </a:lnTo>
                  <a:lnTo>
                    <a:pt x="0" y="2554287"/>
                  </a:lnTo>
                  <a:lnTo>
                    <a:pt x="675409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51" name="Rectangle 20">
              <a:extLst>
                <a:ext uri="{FF2B5EF4-FFF2-40B4-BE49-F238E27FC236}">
                  <a16:creationId xmlns:a16="http://schemas.microsoft.com/office/drawing/2014/main" id="{CF21968D-4653-4795-8719-23625D73D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836718" y="2554287"/>
              <a:ext cx="2611581" cy="4303713"/>
            </a:xfrm>
            <a:custGeom>
              <a:avLst/>
              <a:gdLst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0 w 2611581"/>
                <a:gd name="connsiteY3" fmla="*/ 4303713 h 4303713"/>
                <a:gd name="connsiteX4" fmla="*/ 0 w 2611581"/>
                <a:gd name="connsiteY4" fmla="*/ 0 h 4303713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693718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963882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213264 w 2611581"/>
                <a:gd name="connsiteY3" fmla="*/ 4293322 h 4303713"/>
                <a:gd name="connsiteX4" fmla="*/ 0 w 2611581"/>
                <a:gd name="connsiteY4" fmla="*/ 0 h 4303713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171701 w 2611581"/>
                <a:gd name="connsiteY3" fmla="*/ 3638695 h 4303713"/>
                <a:gd name="connsiteX4" fmla="*/ 0 w 2611581"/>
                <a:gd name="connsiteY4" fmla="*/ 0 h 430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1581" h="4303713">
                  <a:moveTo>
                    <a:pt x="0" y="0"/>
                  </a:moveTo>
                  <a:lnTo>
                    <a:pt x="2611581" y="0"/>
                  </a:lnTo>
                  <a:lnTo>
                    <a:pt x="2611581" y="4303713"/>
                  </a:lnTo>
                  <a:lnTo>
                    <a:pt x="2171701" y="363869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C1932C4-6593-4E91-A419-A6DD5ACF2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40843" y="0"/>
            <a:ext cx="5014912" cy="6862763"/>
            <a:chOff x="2928938" y="-4763"/>
            <a:chExt cx="5014912" cy="6862763"/>
          </a:xfrm>
        </p:grpSpPr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7760625D-64B1-4CBD-9E72-3A2E98F98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E71E0260-05A5-45ED-8B56-77316E5A9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id="{AD29CF5D-216F-4967-90BD-0A39F6072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57" name="Freeform 10">
              <a:extLst>
                <a:ext uri="{FF2B5EF4-FFF2-40B4-BE49-F238E27FC236}">
                  <a16:creationId xmlns:a16="http://schemas.microsoft.com/office/drawing/2014/main" id="{00059C3C-E45F-452B-B06F-6713C5456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58" name="Freeform 11">
              <a:extLst>
                <a:ext uri="{FF2B5EF4-FFF2-40B4-BE49-F238E27FC236}">
                  <a16:creationId xmlns:a16="http://schemas.microsoft.com/office/drawing/2014/main" id="{7B5AA5D5-8081-4AD6-9962-4DE4EBAA4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A7DDA84B-1C5A-4E35-A4E5-A9948B088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8399" y="1380068"/>
            <a:ext cx="6524623" cy="26161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Dijkstra's Algorithm</a:t>
            </a:r>
            <a:br>
              <a:rPr lang="en-US" dirty="0"/>
            </a:br>
            <a:br>
              <a:rPr lang="en-US" dirty="0"/>
            </a:b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00751" y="3996267"/>
            <a:ext cx="5502271" cy="1388534"/>
          </a:xfrm>
        </p:spPr>
        <p:txBody>
          <a:bodyPr>
            <a:normAutofit/>
          </a:bodyPr>
          <a:lstStyle/>
          <a:p>
            <a:r>
              <a:rPr lang="en-US" dirty="0"/>
              <a:t>By Jacob Pelletier</a:t>
            </a:r>
          </a:p>
          <a:p>
            <a:r>
              <a:rPr lang="en-US"/>
              <a:t>Southern Connecticut State University</a:t>
            </a:r>
            <a:endParaRPr lang="en-US" dirty="0"/>
          </a:p>
          <a:p>
            <a:r>
              <a:rPr lang="en-US" dirty="0"/>
              <a:t> CSC 505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F4961C8-3525-49B1-A4CF-2FD2BEA9F2D0}"/>
              </a:ext>
            </a:extLst>
          </p:cNvPr>
          <p:cNvSpPr/>
          <p:nvPr/>
        </p:nvSpPr>
        <p:spPr>
          <a:xfrm>
            <a:off x="2302164" y="2914073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D9174DC-90A0-4BF2-909B-68D057EA6D8B}"/>
              </a:ext>
            </a:extLst>
          </p:cNvPr>
          <p:cNvSpPr/>
          <p:nvPr/>
        </p:nvSpPr>
        <p:spPr>
          <a:xfrm>
            <a:off x="4749799" y="2198255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EDE1CBF-9025-46DB-B209-BFB5BAC7F6B2}"/>
              </a:ext>
            </a:extLst>
          </p:cNvPr>
          <p:cNvSpPr/>
          <p:nvPr/>
        </p:nvSpPr>
        <p:spPr>
          <a:xfrm>
            <a:off x="6458526" y="3745345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4E01A55-CDA7-4EDF-912A-464C70F5A546}"/>
              </a:ext>
            </a:extLst>
          </p:cNvPr>
          <p:cNvSpPr/>
          <p:nvPr/>
        </p:nvSpPr>
        <p:spPr>
          <a:xfrm>
            <a:off x="8398163" y="212898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B2221B3-4003-4B91-8B8D-3B232E237C56}"/>
              </a:ext>
            </a:extLst>
          </p:cNvPr>
          <p:cNvSpPr/>
          <p:nvPr/>
        </p:nvSpPr>
        <p:spPr>
          <a:xfrm>
            <a:off x="4287980" y="4807527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52D7D8-61A2-4923-B214-B0848104BC14}"/>
              </a:ext>
            </a:extLst>
          </p:cNvPr>
          <p:cNvSpPr txBox="1"/>
          <p:nvPr/>
        </p:nvSpPr>
        <p:spPr>
          <a:xfrm>
            <a:off x="1834551" y="260229"/>
            <a:ext cx="8364747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/>
              <a:t>Graphs can be directed or undirected.</a:t>
            </a:r>
          </a:p>
          <a:p>
            <a:pPr algn="ctr"/>
            <a:r>
              <a:rPr lang="en-US" sz="2800" b="1" dirty="0"/>
              <a:t>This graph is directed: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4858188-4CB9-4068-BAD5-679D0263C422}"/>
              </a:ext>
            </a:extLst>
          </p:cNvPr>
          <p:cNvCxnSpPr/>
          <p:nvPr/>
        </p:nvCxnSpPr>
        <p:spPr>
          <a:xfrm>
            <a:off x="5638800" y="2964611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D7C7F6-DF70-4B73-93C0-1C980AA99CF6}"/>
              </a:ext>
            </a:extLst>
          </p:cNvPr>
          <p:cNvCxnSpPr/>
          <p:nvPr/>
        </p:nvCxnSpPr>
        <p:spPr>
          <a:xfrm flipV="1">
            <a:off x="7263441" y="2930105"/>
            <a:ext cx="1245079" cy="9834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8DBBF8-B147-4F28-BCA2-96D5BED6447D}"/>
              </a:ext>
            </a:extLst>
          </p:cNvPr>
          <p:cNvCxnSpPr/>
          <p:nvPr/>
        </p:nvCxnSpPr>
        <p:spPr>
          <a:xfrm flipH="1">
            <a:off x="4823580" y="3110896"/>
            <a:ext cx="307219" cy="16763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FE46EE0-E47F-499F-9412-D6286CBD7F4E}"/>
              </a:ext>
            </a:extLst>
          </p:cNvPr>
          <p:cNvCxnSpPr/>
          <p:nvPr/>
        </p:nvCxnSpPr>
        <p:spPr>
          <a:xfrm flipH="1">
            <a:off x="5205725" y="4522704"/>
            <a:ext cx="1407886" cy="5636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30FFCD0-A8AC-4BF5-89F7-B22B76E5AAF5}"/>
              </a:ext>
            </a:extLst>
          </p:cNvPr>
          <p:cNvCxnSpPr/>
          <p:nvPr/>
        </p:nvCxnSpPr>
        <p:spPr>
          <a:xfrm flipV="1">
            <a:off x="3183466" y="2743200"/>
            <a:ext cx="1555447" cy="4402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866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F4961C8-3525-49B1-A4CF-2FD2BEA9F2D0}"/>
              </a:ext>
            </a:extLst>
          </p:cNvPr>
          <p:cNvSpPr/>
          <p:nvPr/>
        </p:nvSpPr>
        <p:spPr>
          <a:xfrm>
            <a:off x="2302164" y="2914073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D9174DC-90A0-4BF2-909B-68D057EA6D8B}"/>
              </a:ext>
            </a:extLst>
          </p:cNvPr>
          <p:cNvSpPr/>
          <p:nvPr/>
        </p:nvSpPr>
        <p:spPr>
          <a:xfrm>
            <a:off x="4749799" y="2198255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EDE1CBF-9025-46DB-B209-BFB5BAC7F6B2}"/>
              </a:ext>
            </a:extLst>
          </p:cNvPr>
          <p:cNvSpPr/>
          <p:nvPr/>
        </p:nvSpPr>
        <p:spPr>
          <a:xfrm>
            <a:off x="6458526" y="3745345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4E01A55-CDA7-4EDF-912A-464C70F5A546}"/>
              </a:ext>
            </a:extLst>
          </p:cNvPr>
          <p:cNvSpPr/>
          <p:nvPr/>
        </p:nvSpPr>
        <p:spPr>
          <a:xfrm>
            <a:off x="8398163" y="212898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B2221B3-4003-4B91-8B8D-3B232E237C56}"/>
              </a:ext>
            </a:extLst>
          </p:cNvPr>
          <p:cNvSpPr/>
          <p:nvPr/>
        </p:nvSpPr>
        <p:spPr>
          <a:xfrm>
            <a:off x="4287980" y="4807527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145E6D-80B2-4828-95F5-B4CDA1FB502E}"/>
              </a:ext>
            </a:extLst>
          </p:cNvPr>
          <p:cNvCxnSpPr/>
          <p:nvPr/>
        </p:nvCxnSpPr>
        <p:spPr>
          <a:xfrm>
            <a:off x="5604164" y="2960255"/>
            <a:ext cx="995218" cy="925945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7560F39-60BF-4B18-A666-F12246F0B4FE}"/>
              </a:ext>
            </a:extLst>
          </p:cNvPr>
          <p:cNvCxnSpPr/>
          <p:nvPr/>
        </p:nvCxnSpPr>
        <p:spPr>
          <a:xfrm flipV="1">
            <a:off x="3168072" y="2766291"/>
            <a:ext cx="1630218" cy="401781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84098C-7F08-4D09-97E5-F83904E9BC52}"/>
              </a:ext>
            </a:extLst>
          </p:cNvPr>
          <p:cNvCxnSpPr/>
          <p:nvPr/>
        </p:nvCxnSpPr>
        <p:spPr>
          <a:xfrm flipH="1">
            <a:off x="4844472" y="3098799"/>
            <a:ext cx="263236" cy="1734128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F06C46-EBF5-4129-AB0E-FC2937B1B2F8}"/>
              </a:ext>
            </a:extLst>
          </p:cNvPr>
          <p:cNvCxnSpPr/>
          <p:nvPr/>
        </p:nvCxnSpPr>
        <p:spPr>
          <a:xfrm flipV="1">
            <a:off x="5234709" y="4509654"/>
            <a:ext cx="1306944" cy="609600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8FA771-8326-483D-A17E-4C02F3BA4E0E}"/>
              </a:ext>
            </a:extLst>
          </p:cNvPr>
          <p:cNvCxnSpPr/>
          <p:nvPr/>
        </p:nvCxnSpPr>
        <p:spPr>
          <a:xfrm flipH="1">
            <a:off x="7257473" y="2867891"/>
            <a:ext cx="1221509" cy="1018309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052D7D8-61A2-4923-B214-B0848104BC14}"/>
              </a:ext>
            </a:extLst>
          </p:cNvPr>
          <p:cNvSpPr txBox="1"/>
          <p:nvPr/>
        </p:nvSpPr>
        <p:spPr>
          <a:xfrm>
            <a:off x="1834551" y="260229"/>
            <a:ext cx="8364747" cy="13849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/>
              <a:t>This is a weighted graph. This means that with each edge between 2 nodes there is an associated "cost" or "weight" of traveling between those nodes: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9E843C-65B5-4CFA-9DF0-510D9888EF72}"/>
              </a:ext>
            </a:extLst>
          </p:cNvPr>
          <p:cNvSpPr txBox="1"/>
          <p:nvPr/>
        </p:nvSpPr>
        <p:spPr>
          <a:xfrm rot="-11700000" flipV="1">
            <a:off x="3756780" y="2819400"/>
            <a:ext cx="59024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BB559-C1E7-45D2-A351-00EB59B50043}"/>
              </a:ext>
            </a:extLst>
          </p:cNvPr>
          <p:cNvSpPr txBox="1"/>
          <p:nvPr/>
        </p:nvSpPr>
        <p:spPr>
          <a:xfrm rot="11160000" flipV="1">
            <a:off x="4676017" y="3750732"/>
            <a:ext cx="59024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FB2C39-300E-4DD2-804D-A3306DF7FCAB}"/>
              </a:ext>
            </a:extLst>
          </p:cNvPr>
          <p:cNvSpPr txBox="1"/>
          <p:nvPr/>
        </p:nvSpPr>
        <p:spPr>
          <a:xfrm rot="7800000" flipV="1">
            <a:off x="5776684" y="3218542"/>
            <a:ext cx="59024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45B968-11AC-42E2-AE63-7BF823DCE9CA}"/>
              </a:ext>
            </a:extLst>
          </p:cNvPr>
          <p:cNvSpPr txBox="1"/>
          <p:nvPr/>
        </p:nvSpPr>
        <p:spPr>
          <a:xfrm rot="9120000" flipV="1">
            <a:off x="5595256" y="4621590"/>
            <a:ext cx="59024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069180-7DDA-4CC3-8E7E-2144A1BDB3CF}"/>
              </a:ext>
            </a:extLst>
          </p:cNvPr>
          <p:cNvSpPr txBox="1"/>
          <p:nvPr/>
        </p:nvSpPr>
        <p:spPr>
          <a:xfrm rot="8700000" flipV="1">
            <a:off x="7578875" y="3170161"/>
            <a:ext cx="59024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78645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F4961C8-3525-49B1-A4CF-2FD2BEA9F2D0}"/>
              </a:ext>
            </a:extLst>
          </p:cNvPr>
          <p:cNvSpPr/>
          <p:nvPr/>
        </p:nvSpPr>
        <p:spPr>
          <a:xfrm>
            <a:off x="2302164" y="2914073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D9174DC-90A0-4BF2-909B-68D057EA6D8B}"/>
              </a:ext>
            </a:extLst>
          </p:cNvPr>
          <p:cNvSpPr/>
          <p:nvPr/>
        </p:nvSpPr>
        <p:spPr>
          <a:xfrm>
            <a:off x="4749799" y="2198255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EDE1CBF-9025-46DB-B209-BFB5BAC7F6B2}"/>
              </a:ext>
            </a:extLst>
          </p:cNvPr>
          <p:cNvSpPr/>
          <p:nvPr/>
        </p:nvSpPr>
        <p:spPr>
          <a:xfrm>
            <a:off x="6458526" y="3745345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4E01A55-CDA7-4EDF-912A-464C70F5A546}"/>
              </a:ext>
            </a:extLst>
          </p:cNvPr>
          <p:cNvSpPr/>
          <p:nvPr/>
        </p:nvSpPr>
        <p:spPr>
          <a:xfrm>
            <a:off x="8398163" y="212898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B2221B3-4003-4B91-8B8D-3B232E237C56}"/>
              </a:ext>
            </a:extLst>
          </p:cNvPr>
          <p:cNvSpPr/>
          <p:nvPr/>
        </p:nvSpPr>
        <p:spPr>
          <a:xfrm>
            <a:off x="4287980" y="4807527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145E6D-80B2-4828-95F5-B4CDA1FB502E}"/>
              </a:ext>
            </a:extLst>
          </p:cNvPr>
          <p:cNvCxnSpPr/>
          <p:nvPr/>
        </p:nvCxnSpPr>
        <p:spPr>
          <a:xfrm>
            <a:off x="5604164" y="2960255"/>
            <a:ext cx="995218" cy="925945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7560F39-60BF-4B18-A666-F12246F0B4FE}"/>
              </a:ext>
            </a:extLst>
          </p:cNvPr>
          <p:cNvCxnSpPr/>
          <p:nvPr/>
        </p:nvCxnSpPr>
        <p:spPr>
          <a:xfrm flipV="1">
            <a:off x="3168072" y="2766291"/>
            <a:ext cx="1630218" cy="401781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84098C-7F08-4D09-97E5-F83904E9BC52}"/>
              </a:ext>
            </a:extLst>
          </p:cNvPr>
          <p:cNvCxnSpPr/>
          <p:nvPr/>
        </p:nvCxnSpPr>
        <p:spPr>
          <a:xfrm flipH="1">
            <a:off x="4844472" y="3098799"/>
            <a:ext cx="263236" cy="1734128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F06C46-EBF5-4129-AB0E-FC2937B1B2F8}"/>
              </a:ext>
            </a:extLst>
          </p:cNvPr>
          <p:cNvCxnSpPr/>
          <p:nvPr/>
        </p:nvCxnSpPr>
        <p:spPr>
          <a:xfrm flipV="1">
            <a:off x="5234709" y="4509654"/>
            <a:ext cx="1306944" cy="609600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8FA771-8326-483D-A17E-4C02F3BA4E0E}"/>
              </a:ext>
            </a:extLst>
          </p:cNvPr>
          <p:cNvCxnSpPr/>
          <p:nvPr/>
        </p:nvCxnSpPr>
        <p:spPr>
          <a:xfrm flipH="1">
            <a:off x="7257473" y="2867891"/>
            <a:ext cx="1221509" cy="1018309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052D7D8-61A2-4923-B214-B0848104BC14}"/>
              </a:ext>
            </a:extLst>
          </p:cNvPr>
          <p:cNvSpPr txBox="1"/>
          <p:nvPr/>
        </p:nvSpPr>
        <p:spPr>
          <a:xfrm>
            <a:off x="1834551" y="260229"/>
            <a:ext cx="8364747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/>
              <a:t>In order to use Dijkstra's, all edge values must be positive.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9E843C-65B5-4CFA-9DF0-510D9888EF72}"/>
              </a:ext>
            </a:extLst>
          </p:cNvPr>
          <p:cNvSpPr txBox="1"/>
          <p:nvPr/>
        </p:nvSpPr>
        <p:spPr>
          <a:xfrm rot="-11700000" flipV="1">
            <a:off x="3756780" y="2819400"/>
            <a:ext cx="59024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BB559-C1E7-45D2-A351-00EB59B50043}"/>
              </a:ext>
            </a:extLst>
          </p:cNvPr>
          <p:cNvSpPr txBox="1"/>
          <p:nvPr/>
        </p:nvSpPr>
        <p:spPr>
          <a:xfrm rot="11160000" flipV="1">
            <a:off x="4676017" y="3750732"/>
            <a:ext cx="59024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FB2C39-300E-4DD2-804D-A3306DF7FCAB}"/>
              </a:ext>
            </a:extLst>
          </p:cNvPr>
          <p:cNvSpPr txBox="1"/>
          <p:nvPr/>
        </p:nvSpPr>
        <p:spPr>
          <a:xfrm rot="7800000" flipV="1">
            <a:off x="5776684" y="3218542"/>
            <a:ext cx="59024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45B968-11AC-42E2-AE63-7BF823DCE9CA}"/>
              </a:ext>
            </a:extLst>
          </p:cNvPr>
          <p:cNvSpPr txBox="1"/>
          <p:nvPr/>
        </p:nvSpPr>
        <p:spPr>
          <a:xfrm rot="9120000" flipV="1">
            <a:off x="5595256" y="4621590"/>
            <a:ext cx="59024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069180-7DDA-4CC3-8E7E-2144A1BDB3CF}"/>
              </a:ext>
            </a:extLst>
          </p:cNvPr>
          <p:cNvSpPr txBox="1"/>
          <p:nvPr/>
        </p:nvSpPr>
        <p:spPr>
          <a:xfrm rot="8700000" flipV="1">
            <a:off x="7578875" y="3170161"/>
            <a:ext cx="59024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03709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F4961C8-3525-49B1-A4CF-2FD2BEA9F2D0}"/>
              </a:ext>
            </a:extLst>
          </p:cNvPr>
          <p:cNvSpPr/>
          <p:nvPr/>
        </p:nvSpPr>
        <p:spPr>
          <a:xfrm>
            <a:off x="2302164" y="2914073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D9174DC-90A0-4BF2-909B-68D057EA6D8B}"/>
              </a:ext>
            </a:extLst>
          </p:cNvPr>
          <p:cNvSpPr/>
          <p:nvPr/>
        </p:nvSpPr>
        <p:spPr>
          <a:xfrm>
            <a:off x="4749799" y="2198255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EDE1CBF-9025-46DB-B209-BFB5BAC7F6B2}"/>
              </a:ext>
            </a:extLst>
          </p:cNvPr>
          <p:cNvSpPr/>
          <p:nvPr/>
        </p:nvSpPr>
        <p:spPr>
          <a:xfrm>
            <a:off x="6458526" y="3745345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4E01A55-CDA7-4EDF-912A-464C70F5A546}"/>
              </a:ext>
            </a:extLst>
          </p:cNvPr>
          <p:cNvSpPr/>
          <p:nvPr/>
        </p:nvSpPr>
        <p:spPr>
          <a:xfrm>
            <a:off x="8398163" y="212898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B2221B3-4003-4B91-8B8D-3B232E237C56}"/>
              </a:ext>
            </a:extLst>
          </p:cNvPr>
          <p:cNvSpPr/>
          <p:nvPr/>
        </p:nvSpPr>
        <p:spPr>
          <a:xfrm>
            <a:off x="4287980" y="4807527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145E6D-80B2-4828-95F5-B4CDA1FB502E}"/>
              </a:ext>
            </a:extLst>
          </p:cNvPr>
          <p:cNvCxnSpPr/>
          <p:nvPr/>
        </p:nvCxnSpPr>
        <p:spPr>
          <a:xfrm>
            <a:off x="5604164" y="2960255"/>
            <a:ext cx="995218" cy="925945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7560F39-60BF-4B18-A666-F12246F0B4FE}"/>
              </a:ext>
            </a:extLst>
          </p:cNvPr>
          <p:cNvCxnSpPr/>
          <p:nvPr/>
        </p:nvCxnSpPr>
        <p:spPr>
          <a:xfrm flipV="1">
            <a:off x="3168072" y="2766291"/>
            <a:ext cx="1630218" cy="401781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84098C-7F08-4D09-97E5-F83904E9BC52}"/>
              </a:ext>
            </a:extLst>
          </p:cNvPr>
          <p:cNvCxnSpPr/>
          <p:nvPr/>
        </p:nvCxnSpPr>
        <p:spPr>
          <a:xfrm flipH="1">
            <a:off x="4844472" y="3098799"/>
            <a:ext cx="263236" cy="1734128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F06C46-EBF5-4129-AB0E-FC2937B1B2F8}"/>
              </a:ext>
            </a:extLst>
          </p:cNvPr>
          <p:cNvCxnSpPr/>
          <p:nvPr/>
        </p:nvCxnSpPr>
        <p:spPr>
          <a:xfrm flipV="1">
            <a:off x="5234709" y="4509654"/>
            <a:ext cx="1306944" cy="609600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8FA771-8326-483D-A17E-4C02F3BA4E0E}"/>
              </a:ext>
            </a:extLst>
          </p:cNvPr>
          <p:cNvCxnSpPr/>
          <p:nvPr/>
        </p:nvCxnSpPr>
        <p:spPr>
          <a:xfrm flipH="1">
            <a:off x="7257473" y="2867891"/>
            <a:ext cx="1221509" cy="1018309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052D7D8-61A2-4923-B214-B0848104BC14}"/>
              </a:ext>
            </a:extLst>
          </p:cNvPr>
          <p:cNvSpPr txBox="1"/>
          <p:nvPr/>
        </p:nvSpPr>
        <p:spPr>
          <a:xfrm>
            <a:off x="1834551" y="260229"/>
            <a:ext cx="8364747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/>
              <a:t>This is an undirected, weighted graph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9E843C-65B5-4CFA-9DF0-510D9888EF72}"/>
              </a:ext>
            </a:extLst>
          </p:cNvPr>
          <p:cNvSpPr txBox="1"/>
          <p:nvPr/>
        </p:nvSpPr>
        <p:spPr>
          <a:xfrm rot="-11700000" flipV="1">
            <a:off x="3756780" y="2819400"/>
            <a:ext cx="59024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BB559-C1E7-45D2-A351-00EB59B50043}"/>
              </a:ext>
            </a:extLst>
          </p:cNvPr>
          <p:cNvSpPr txBox="1"/>
          <p:nvPr/>
        </p:nvSpPr>
        <p:spPr>
          <a:xfrm rot="11160000" flipV="1">
            <a:off x="4676017" y="3750732"/>
            <a:ext cx="59024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FB2C39-300E-4DD2-804D-A3306DF7FCAB}"/>
              </a:ext>
            </a:extLst>
          </p:cNvPr>
          <p:cNvSpPr txBox="1"/>
          <p:nvPr/>
        </p:nvSpPr>
        <p:spPr>
          <a:xfrm rot="7800000" flipV="1">
            <a:off x="5776684" y="3218542"/>
            <a:ext cx="59024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45B968-11AC-42E2-AE63-7BF823DCE9CA}"/>
              </a:ext>
            </a:extLst>
          </p:cNvPr>
          <p:cNvSpPr txBox="1"/>
          <p:nvPr/>
        </p:nvSpPr>
        <p:spPr>
          <a:xfrm rot="9120000" flipV="1">
            <a:off x="5595256" y="4621590"/>
            <a:ext cx="59024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069180-7DDA-4CC3-8E7E-2144A1BDB3CF}"/>
              </a:ext>
            </a:extLst>
          </p:cNvPr>
          <p:cNvSpPr txBox="1"/>
          <p:nvPr/>
        </p:nvSpPr>
        <p:spPr>
          <a:xfrm rot="8700000" flipV="1">
            <a:off x="7578875" y="3170161"/>
            <a:ext cx="59024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2145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24EB265-F02F-4B59-A508-C6EB995F2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erson smiling for the camera&#10;&#10;Description generated with very high confidence">
            <a:extLst>
              <a:ext uri="{FF2B5EF4-FFF2-40B4-BE49-F238E27FC236}">
                <a16:creationId xmlns:a16="http://schemas.microsoft.com/office/drawing/2014/main" id="{9274DA38-E100-4846-B566-8FAE0E57D8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65" r="15730" b="-1"/>
          <a:stretch/>
        </p:blipFill>
        <p:spPr>
          <a:xfrm>
            <a:off x="20" y="10"/>
            <a:ext cx="5448280" cy="68579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C998072-124D-48E2-A6E2-8F1E8ED83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836718" y="0"/>
            <a:ext cx="2611581" cy="6858000"/>
            <a:chOff x="2836718" y="0"/>
            <a:chExt cx="2611581" cy="6858000"/>
          </a:xfrm>
        </p:grpSpPr>
        <p:sp useBgFill="1">
          <p:nvSpPr>
            <p:cNvPr id="13" name="Rectangle 19">
              <a:extLst>
                <a:ext uri="{FF2B5EF4-FFF2-40B4-BE49-F238E27FC236}">
                  <a16:creationId xmlns:a16="http://schemas.microsoft.com/office/drawing/2014/main" id="{1E14E093-754E-4506-A8D6-FCE1C15C82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836718" y="0"/>
              <a:ext cx="2611581" cy="2554287"/>
            </a:xfrm>
            <a:custGeom>
              <a:avLst/>
              <a:gdLst>
                <a:gd name="connsiteX0" fmla="*/ 0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0 w 2570017"/>
                <a:gd name="connsiteY4" fmla="*/ 0 h 2554287"/>
                <a:gd name="connsiteX0" fmla="*/ 904009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904009 w 2570017"/>
                <a:gd name="connsiteY4" fmla="*/ 0 h 2554287"/>
                <a:gd name="connsiteX0" fmla="*/ 644236 w 2570017"/>
                <a:gd name="connsiteY0" fmla="*/ 10391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44236 w 2570017"/>
                <a:gd name="connsiteY4" fmla="*/ 10391 h 2554287"/>
                <a:gd name="connsiteX0" fmla="*/ 633845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33845 w 2570017"/>
                <a:gd name="connsiteY4" fmla="*/ 0 h 2554287"/>
                <a:gd name="connsiteX0" fmla="*/ 675409 w 2611581"/>
                <a:gd name="connsiteY0" fmla="*/ 0 h 2554287"/>
                <a:gd name="connsiteX1" fmla="*/ 2611581 w 2611581"/>
                <a:gd name="connsiteY1" fmla="*/ 0 h 2554287"/>
                <a:gd name="connsiteX2" fmla="*/ 2611581 w 2611581"/>
                <a:gd name="connsiteY2" fmla="*/ 2554287 h 2554287"/>
                <a:gd name="connsiteX3" fmla="*/ 0 w 2611581"/>
                <a:gd name="connsiteY3" fmla="*/ 2554287 h 2554287"/>
                <a:gd name="connsiteX4" fmla="*/ 675409 w 2611581"/>
                <a:gd name="connsiteY4" fmla="*/ 0 h 255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1581" h="2554287">
                  <a:moveTo>
                    <a:pt x="675409" y="0"/>
                  </a:moveTo>
                  <a:lnTo>
                    <a:pt x="2611581" y="0"/>
                  </a:lnTo>
                  <a:lnTo>
                    <a:pt x="2611581" y="2554287"/>
                  </a:lnTo>
                  <a:lnTo>
                    <a:pt x="0" y="2554287"/>
                  </a:lnTo>
                  <a:lnTo>
                    <a:pt x="675409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4" name="Rectangle 20">
              <a:extLst>
                <a:ext uri="{FF2B5EF4-FFF2-40B4-BE49-F238E27FC236}">
                  <a16:creationId xmlns:a16="http://schemas.microsoft.com/office/drawing/2014/main" id="{CF21968D-4653-4795-8719-23625D73D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836718" y="2554287"/>
              <a:ext cx="2611581" cy="4303713"/>
            </a:xfrm>
            <a:custGeom>
              <a:avLst/>
              <a:gdLst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0 w 2611581"/>
                <a:gd name="connsiteY3" fmla="*/ 4303713 h 4303713"/>
                <a:gd name="connsiteX4" fmla="*/ 0 w 2611581"/>
                <a:gd name="connsiteY4" fmla="*/ 0 h 4303713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693718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963882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213264 w 2611581"/>
                <a:gd name="connsiteY3" fmla="*/ 4293322 h 4303713"/>
                <a:gd name="connsiteX4" fmla="*/ 0 w 2611581"/>
                <a:gd name="connsiteY4" fmla="*/ 0 h 4303713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171701 w 2611581"/>
                <a:gd name="connsiteY3" fmla="*/ 3638695 h 4303713"/>
                <a:gd name="connsiteX4" fmla="*/ 0 w 2611581"/>
                <a:gd name="connsiteY4" fmla="*/ 0 h 430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1581" h="4303713">
                  <a:moveTo>
                    <a:pt x="0" y="0"/>
                  </a:moveTo>
                  <a:lnTo>
                    <a:pt x="2611581" y="0"/>
                  </a:lnTo>
                  <a:lnTo>
                    <a:pt x="2611581" y="4303713"/>
                  </a:lnTo>
                  <a:lnTo>
                    <a:pt x="2171701" y="363869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C1932C4-6593-4E91-A419-A6DD5ACF2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40843" y="0"/>
            <a:ext cx="5014912" cy="6862763"/>
            <a:chOff x="2928938" y="-4763"/>
            <a:chExt cx="5014912" cy="6862763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7760625D-64B1-4CBD-9E72-3A2E98F98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E71E0260-05A5-45ED-8B56-77316E5A9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AD29CF5D-216F-4967-90BD-0A39F6072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00059C3C-E45F-452B-B06F-6713C5456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B5AA5D5-8081-4AD6-9962-4DE4EBAA4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A7DDA84B-1C5A-4E35-A4E5-A9948B088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434EAF8-D275-44A4-959F-45DEC6A3C3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59532" y="-158"/>
            <a:ext cx="7804206" cy="511785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An Introduction to Dijkstra's Algorithm </a:t>
            </a:r>
            <a:br>
              <a:rPr lang="en-US" sz="4000" dirty="0"/>
            </a:br>
            <a:r>
              <a:rPr lang="en-US" sz="4000" dirty="0"/>
              <a:t>(</a:t>
            </a:r>
            <a:r>
              <a:rPr lang="en-US" sz="4000" b="1" dirty="0">
                <a:solidFill>
                  <a:schemeClr val="accent5"/>
                </a:solidFill>
              </a:rPr>
              <a:t>What</a:t>
            </a:r>
            <a:r>
              <a:rPr lang="en-US" sz="4000" dirty="0">
                <a:solidFill>
                  <a:schemeClr val="accent5"/>
                </a:solidFill>
              </a:rPr>
              <a:t> </a:t>
            </a:r>
            <a:r>
              <a:rPr lang="en-US" sz="4000" dirty="0"/>
              <a:t>is Dijkstra's?)</a:t>
            </a:r>
            <a:r>
              <a:rPr lang="en-US" sz="2000" dirty="0"/>
              <a:t>:</a:t>
            </a:r>
            <a:br>
              <a:rPr lang="en-US" sz="2000" dirty="0"/>
            </a:br>
            <a:r>
              <a:rPr lang="en-US" sz="2800" dirty="0"/>
              <a:t>1. General approach of the algorithm</a:t>
            </a:r>
            <a:br>
              <a:rPr lang="en-US" sz="2800" dirty="0"/>
            </a:br>
            <a:r>
              <a:rPr lang="en-US" sz="2800" dirty="0"/>
              <a:t>2. Requirements to implement the algorithm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2000" dirty="0"/>
              <a:t> </a:t>
            </a:r>
            <a:br>
              <a:rPr lang="en-US" sz="2000" dirty="0"/>
            </a:br>
            <a:r>
              <a:rPr lang="en-US" sz="20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742493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673FE-F42A-4D41-8E50-9C89AA53A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-4313"/>
            <a:ext cx="10018713" cy="1752599"/>
          </a:xfrm>
        </p:spPr>
        <p:txBody>
          <a:bodyPr/>
          <a:lstStyle/>
          <a:p>
            <a:r>
              <a:rPr lang="en-US"/>
              <a:t>Generally, How Does It Work?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5F5F6-A063-47DA-96D3-0B8DC316D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229264"/>
            <a:ext cx="10450033" cy="556835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3200" dirty="0"/>
          </a:p>
          <a:p>
            <a:pPr marL="457200" indent="-457200">
              <a:buAutoNum type="arabicPeriod"/>
            </a:pPr>
            <a:r>
              <a:rPr lang="en-US" sz="3200" dirty="0"/>
              <a:t>Choose a </a:t>
            </a:r>
            <a:r>
              <a:rPr lang="en-US" sz="3200" b="1" dirty="0"/>
              <a:t>starting-point (source node)</a:t>
            </a:r>
            <a:r>
              <a:rPr lang="en-US" sz="3200" dirty="0"/>
              <a:t> and an </a:t>
            </a:r>
            <a:r>
              <a:rPr lang="en-US" sz="3200" b="1" dirty="0"/>
              <a:t>end-point</a:t>
            </a:r>
            <a:r>
              <a:rPr lang="en-US" sz="3200" dirty="0"/>
              <a:t>. At this moment, there is a list of </a:t>
            </a:r>
            <a:r>
              <a:rPr lang="en-US" sz="3200" b="1" dirty="0">
                <a:solidFill>
                  <a:srgbClr val="00B050"/>
                </a:solidFill>
              </a:rPr>
              <a:t>visited vertices</a:t>
            </a:r>
            <a:r>
              <a:rPr lang="en-US" sz="3200" dirty="0"/>
              <a:t> and a list of </a:t>
            </a:r>
            <a:r>
              <a:rPr lang="en-US" sz="3200" b="1" dirty="0">
                <a:solidFill>
                  <a:srgbClr val="FF0000"/>
                </a:solidFill>
              </a:rPr>
              <a:t>not-yet-visited vertices</a:t>
            </a:r>
            <a:r>
              <a:rPr lang="en-US" sz="3200" dirty="0"/>
              <a:t>.</a:t>
            </a:r>
          </a:p>
          <a:p>
            <a:pPr marL="457200" indent="-457200">
              <a:buAutoNum type="arabicPeriod"/>
            </a:pPr>
            <a:r>
              <a:rPr lang="en-US" sz="3200" dirty="0"/>
              <a:t>We will then choose the next closest vertex not yet examined, we will add this vertex to the list of </a:t>
            </a:r>
            <a:r>
              <a:rPr lang="en-US" sz="3200" b="1" dirty="0">
                <a:solidFill>
                  <a:srgbClr val="00B050"/>
                </a:solidFill>
              </a:rPr>
              <a:t>visited vertices</a:t>
            </a:r>
            <a:r>
              <a:rPr lang="en-US" sz="3200" dirty="0"/>
              <a:t>, and continue in this manner until we reach the </a:t>
            </a:r>
            <a:r>
              <a:rPr lang="en-US" sz="3200" b="1" dirty="0"/>
              <a:t>end-point</a:t>
            </a:r>
            <a:r>
              <a:rPr lang="en-US" sz="3200" dirty="0"/>
              <a:t>. </a:t>
            </a:r>
          </a:p>
          <a:p>
            <a:pPr marL="457200" indent="-457200">
              <a:buAutoNum type="arabicPeriod"/>
            </a:pPr>
            <a:r>
              <a:rPr lang="en-US" sz="3200" dirty="0"/>
              <a:t>We don’t pre-suppose the weight of any given node, so at the start the weights are of all nodes are infinity</a:t>
            </a:r>
          </a:p>
          <a:p>
            <a:pPr marL="457200" indent="-457200">
              <a:buAutoNum type="arabicPeriod"/>
            </a:pPr>
            <a:r>
              <a:rPr lang="en-US" sz="3200" dirty="0"/>
              <a:t>Therefore, Dijkstra's can be said to be a greedy strategy algorithm, as it will always choose the shortest path between the current node and the next node.</a:t>
            </a:r>
          </a:p>
          <a:p>
            <a:pPr marL="457200" indent="-457200">
              <a:buAutoNum type="arabicPeriod"/>
            </a:pPr>
            <a:r>
              <a:rPr lang="en-US" sz="3200"/>
              <a:t>Travels through the weighted graph similar to Breadth-first search algorithm</a:t>
            </a:r>
            <a:endParaRPr lang="en-US" sz="3200" dirty="0"/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l</a:t>
            </a:r>
            <a:r>
              <a:rPr lang="en-US" sz="1600"/>
              <a:t>                       (5)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endParaRPr lang="en-US" sz="3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611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person, man, holding, text&#10;&#10;Description generated with very high confidence">
            <a:extLst>
              <a:ext uri="{FF2B5EF4-FFF2-40B4-BE49-F238E27FC236}">
                <a16:creationId xmlns:a16="http://schemas.microsoft.com/office/drawing/2014/main" id="{FD0DE696-FDC4-48DD-B120-992C0291E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769" y="-6016"/>
            <a:ext cx="12318520" cy="68844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610CCB-60DE-466B-B259-7D9117F21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89236" y="470140"/>
            <a:ext cx="10018713" cy="1752599"/>
          </a:xfrm>
        </p:spPr>
        <p:txBody>
          <a:bodyPr/>
          <a:lstStyle/>
          <a:p>
            <a:r>
              <a:rPr lang="en-US"/>
              <a:t>NOTES ON ALGORITHMS</a:t>
            </a:r>
            <a:r>
              <a:rPr lang="en-US" dirty="0">
                <a:ea typeface="+mj-lt"/>
                <a:cs typeface="+mj-lt"/>
              </a:rPr>
              <a:t>....                 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394D1-35C4-464C-9E4D-A853289E4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25954" y="2221301"/>
            <a:ext cx="5691129" cy="3670540"/>
          </a:xfrm>
        </p:spPr>
        <p:txBody>
          <a:bodyPr>
            <a:normAutofit/>
          </a:bodyPr>
          <a:lstStyle/>
          <a:p>
            <a:r>
              <a:rPr lang="en-US"/>
              <a:t>What is a </a:t>
            </a:r>
            <a:r>
              <a:rPr lang="en-US" b="1" u="sng"/>
              <a:t>greedy algorithm</a:t>
            </a:r>
            <a:r>
              <a:rPr lang="en-US"/>
              <a:t>?</a:t>
            </a:r>
            <a:endParaRPr lang="en-US" dirty="0"/>
          </a:p>
          <a:p>
            <a:pPr lvl="1"/>
            <a:r>
              <a:rPr lang="en-US"/>
              <a:t>In short, it is an algorithm that makes the best choice in the moment. </a:t>
            </a:r>
            <a:endParaRPr lang="en-US" dirty="0"/>
          </a:p>
          <a:p>
            <a:pPr lvl="1"/>
            <a:r>
              <a:rPr lang="en-US"/>
              <a:t>"It makes a locally optimal choice in the hope that this choice leads to the globally optimal solution."</a:t>
            </a:r>
            <a:r>
              <a:rPr lang="en-US" sz="1100"/>
              <a:t>(1)</a:t>
            </a:r>
            <a:endParaRPr lang="en-US" sz="1100" dirty="0"/>
          </a:p>
          <a:p>
            <a:pPr lvl="1"/>
            <a:r>
              <a:rPr lang="en-US"/>
              <a:t>Greedy strategies do not always yield the optimal results, but Dijkstra's </a:t>
            </a:r>
            <a:r>
              <a:rPr lang="en-US" i="1"/>
              <a:t>will</a:t>
            </a:r>
            <a:r>
              <a:rPr lang="en-US" dirty="0"/>
              <a:t> </a:t>
            </a:r>
            <a:r>
              <a:rPr lang="en-US"/>
              <a:t>compute the shortest path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sz="1100" dirty="0"/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67F61B-E12D-4AAC-910B-8169AC5368F9}"/>
              </a:ext>
            </a:extLst>
          </p:cNvPr>
          <p:cNvSpPr txBox="1"/>
          <p:nvPr/>
        </p:nvSpPr>
        <p:spPr>
          <a:xfrm>
            <a:off x="158151" y="5385758"/>
            <a:ext cx="48883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832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 picture containing person, man, holding, text&#10;&#10;Description generated with very high confidence">
            <a:extLst>
              <a:ext uri="{FF2B5EF4-FFF2-40B4-BE49-F238E27FC236}">
                <a16:creationId xmlns:a16="http://schemas.microsoft.com/office/drawing/2014/main" id="{DFF92F3F-460F-445D-B44E-14AA4A75A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0" y="-20393"/>
            <a:ext cx="12318520" cy="688441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25EAC40-6EC9-4D6C-A81D-220B3D113FD2}"/>
              </a:ext>
            </a:extLst>
          </p:cNvPr>
          <p:cNvSpPr txBox="1">
            <a:spLocks/>
          </p:cNvSpPr>
          <p:nvPr/>
        </p:nvSpPr>
        <p:spPr>
          <a:xfrm>
            <a:off x="-54067" y="1027980"/>
            <a:ext cx="5691129" cy="4964502"/>
          </a:xfrm>
          <a:prstGeom prst="rect">
            <a:avLst/>
          </a:prstGeom>
        </p:spPr>
        <p:txBody>
          <a:bodyPr anchor="t"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What does a </a:t>
            </a:r>
            <a:r>
              <a:rPr lang="en-US" b="1" u="sng"/>
              <a:t>breadth-first search</a:t>
            </a:r>
            <a:r>
              <a:rPr lang="en-US"/>
              <a:t> do?</a:t>
            </a:r>
            <a:endParaRPr lang="en-US" dirty="0"/>
          </a:p>
          <a:p>
            <a:pPr lvl="1"/>
            <a:r>
              <a:rPr lang="en-US"/>
              <a:t>One of the simplest ways to navigate a weighted graph (1)</a:t>
            </a:r>
            <a:endParaRPr lang="en-US" dirty="0"/>
          </a:p>
          <a:p>
            <a:pPr lvl="1"/>
            <a:r>
              <a:rPr lang="en-US"/>
              <a:t>It states that given a graph that we will call G, (G=(V,E)) we have a source called s</a:t>
            </a:r>
            <a:endParaRPr lang="en-US" dirty="0"/>
          </a:p>
          <a:p>
            <a:pPr lvl="1"/>
            <a:r>
              <a:rPr lang="en-US"/>
              <a:t>From s, it reaches out all vertices (v) connected to s, and these newly discovered v  are added to an array of discovered v.</a:t>
            </a:r>
            <a:endParaRPr lang="en-US" dirty="0"/>
          </a:p>
          <a:p>
            <a:pPr lvl="1"/>
            <a:r>
              <a:rPr lang="en-US"/>
              <a:t>It is called breadth-first beacause it reaches out to all unknown vertices uniformally (eg will discover all v at distance k from s before discovering distance k+1 from s.</a:t>
            </a: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sz="1100" dirty="0"/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26EE69-3D39-4317-BDA9-E867C1FF36B5}"/>
              </a:ext>
            </a:extLst>
          </p:cNvPr>
          <p:cNvSpPr txBox="1"/>
          <p:nvPr/>
        </p:nvSpPr>
        <p:spPr>
          <a:xfrm>
            <a:off x="718868" y="5285117"/>
            <a:ext cx="142335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526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76000"/>
                <a:satMod val="180000"/>
              </a:schemeClr>
              <a:schemeClr val="bg1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6993C3A-0E30-417B-B76B-0B62A3462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9DA91C50-36C8-4014-BE37-D30DC538A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132" y="657844"/>
            <a:ext cx="7211735" cy="557106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5A28F3-7BDA-467C-A713-7A34E2F358FA}"/>
              </a:ext>
            </a:extLst>
          </p:cNvPr>
          <p:cNvSpPr txBox="1"/>
          <p:nvPr/>
        </p:nvSpPr>
        <p:spPr>
          <a:xfrm>
            <a:off x="7758023" y="6356230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312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69A9-E14A-4068-A8E0-F3219433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BFS vs DIJKSTRA?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89289-FB78-4A86-B601-E987EC3EE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BFS assumes all costs are equal</a:t>
            </a:r>
          </a:p>
          <a:p>
            <a:r>
              <a:rPr lang="en-US"/>
              <a:t>DIJKSTRA makes no such assumption</a:t>
            </a:r>
          </a:p>
          <a:p>
            <a:r>
              <a:rPr lang="en-US"/>
              <a:t>If all costs are, in fact equal, there then BFS == DIJKSTRA! </a:t>
            </a:r>
          </a:p>
          <a:p>
            <a:r>
              <a:rPr lang="en-US"/>
              <a:t>So, what is special about Dijkstra's algorithm?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/>
              <a:t>(2)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630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A24A7-ECD2-41FD-8428-7C5AB51F3A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71730"/>
            <a:ext cx="8574622" cy="4025178"/>
          </a:xfrm>
        </p:spPr>
        <p:txBody>
          <a:bodyPr>
            <a:normAutofit fontScale="90000"/>
          </a:bodyPr>
          <a:lstStyle/>
          <a:p>
            <a:r>
              <a:rPr lang="en-US" dirty="0"/>
              <a:t> Background:</a:t>
            </a:r>
            <a:br>
              <a:rPr lang="en-US" dirty="0"/>
            </a:br>
            <a:r>
              <a:rPr lang="en-US" sz="4000" dirty="0"/>
              <a:t>1. </a:t>
            </a:r>
            <a:r>
              <a:rPr lang="en-US" sz="4000" b="1" dirty="0">
                <a:solidFill>
                  <a:schemeClr val="accent5"/>
                </a:solidFill>
              </a:rPr>
              <a:t>Who</a:t>
            </a:r>
            <a:r>
              <a:rPr lang="en-US" sz="4000" dirty="0"/>
              <a:t> was Dijkstra?</a:t>
            </a:r>
            <a:br>
              <a:rPr lang="en-US" sz="4000" dirty="0"/>
            </a:br>
            <a:r>
              <a:rPr lang="en-US" sz="4000" dirty="0"/>
              <a:t>2. </a:t>
            </a:r>
            <a:r>
              <a:rPr lang="en-US" sz="4000" b="1" dirty="0">
                <a:solidFill>
                  <a:schemeClr val="accent5"/>
                </a:solidFill>
              </a:rPr>
              <a:t>Why</a:t>
            </a:r>
            <a:r>
              <a:rPr lang="en-US" sz="4000" dirty="0"/>
              <a:t> would one implement Dijkstra's?</a:t>
            </a:r>
            <a:br>
              <a:rPr lang="en-US" sz="4000" dirty="0"/>
            </a:br>
            <a:r>
              <a:rPr lang="en-US" sz="4000" dirty="0"/>
              <a:t>3. </a:t>
            </a:r>
            <a:r>
              <a:rPr lang="en-US" sz="4000" b="1">
                <a:solidFill>
                  <a:schemeClr val="accent5"/>
                </a:solidFill>
              </a:rPr>
              <a:t>Assumptions</a:t>
            </a:r>
            <a:r>
              <a:rPr lang="en-US" sz="4000" dirty="0"/>
              <a:t>: when</a:t>
            </a:r>
            <a:r>
              <a:rPr lang="en-US" sz="4000" b="1" dirty="0">
                <a:solidFill>
                  <a:schemeClr val="accent5"/>
                </a:solidFill>
              </a:rPr>
              <a:t> </a:t>
            </a:r>
            <a:r>
              <a:rPr lang="en-US" sz="4000" dirty="0"/>
              <a:t>would one use Dijkstra's?</a:t>
            </a:r>
            <a:br>
              <a:rPr lang="en-US" sz="4000" dirty="0"/>
            </a:br>
            <a:r>
              <a:rPr lang="en-US" sz="4000" dirty="0"/>
              <a:t>  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50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E42CD-91FB-4B6D-8D7E-87CFF892B1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8742" y="-158"/>
            <a:ext cx="11004394" cy="4614651"/>
          </a:xfrm>
        </p:spPr>
        <p:txBody>
          <a:bodyPr>
            <a:normAutofit/>
          </a:bodyPr>
          <a:lstStyle/>
          <a:p>
            <a:r>
              <a:rPr lang="en-US" sz="5400" dirty="0"/>
              <a:t>Implementing Dijkstra's Algorith</a:t>
            </a:r>
            <a:r>
              <a:rPr lang="en-US" dirty="0"/>
              <a:t>m</a:t>
            </a:r>
            <a:br>
              <a:rPr lang="en-US" dirty="0"/>
            </a:br>
            <a:r>
              <a:rPr lang="en-US" sz="4000" dirty="0"/>
              <a:t>(</a:t>
            </a:r>
            <a:r>
              <a:rPr lang="en-US" sz="4000" b="1" dirty="0">
                <a:solidFill>
                  <a:schemeClr val="accent5"/>
                </a:solidFill>
              </a:rPr>
              <a:t>How</a:t>
            </a:r>
            <a:r>
              <a:rPr lang="en-US" sz="4000" dirty="0"/>
              <a:t> does one Dijkstra?):</a:t>
            </a:r>
            <a:br>
              <a:rPr lang="en-US" sz="4000" dirty="0"/>
            </a:br>
            <a:r>
              <a:rPr lang="en-US" sz="4000"/>
              <a:t>1. The basic algorithm</a:t>
            </a:r>
            <a:br>
              <a:rPr lang="en-US" sz="4000" dirty="0"/>
            </a:br>
            <a:r>
              <a:rPr lang="en-US" sz="4000"/>
              <a:t>2. Dijkstra's implementation in Python</a:t>
            </a:r>
            <a:br>
              <a:rPr lang="en-US" sz="4000" dirty="0"/>
            </a:br>
            <a:r>
              <a:rPr lang="en-US" sz="4000" dirty="0"/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423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1A48C883-DB51-4AED-A787-1E1CDEAE1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325" y="-46893"/>
            <a:ext cx="7228935" cy="6822391"/>
          </a:xfrm>
          <a:prstGeom prst="rect">
            <a:avLst/>
          </a:prstGeom>
        </p:spPr>
      </p:pic>
      <p:pic>
        <p:nvPicPr>
          <p:cNvPr id="6" name="Picture 2" descr="A screen shot of a clock&#10;&#10;Description generated with high confidence">
            <a:extLst>
              <a:ext uri="{FF2B5EF4-FFF2-40B4-BE49-F238E27FC236}">
                <a16:creationId xmlns:a16="http://schemas.microsoft.com/office/drawing/2014/main" id="{63443A18-AB44-4A37-ACB8-A6E30EC1E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325" y="4836304"/>
            <a:ext cx="7300821" cy="201618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16FB8A7-4467-4B8B-A364-A3296E7F1D3D}"/>
              </a:ext>
            </a:extLst>
          </p:cNvPr>
          <p:cNvSpPr/>
          <p:nvPr/>
        </p:nvSpPr>
        <p:spPr>
          <a:xfrm>
            <a:off x="3258988" y="6318310"/>
            <a:ext cx="2311340" cy="3578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41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AFE62-1860-4FED-A51E-CF3AB04E4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 Algorithm in python pseudocode: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6E9F3-19D3-4544-B67B-60DDB86D2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761226"/>
            <a:ext cx="4483430" cy="437503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800">
                <a:latin typeface="Arial"/>
                <a:cs typeface="Arial"/>
              </a:rPr>
              <a:t>1.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>
                <a:latin typeface="Arial"/>
                <a:cs typeface="Arial"/>
              </a:rPr>
              <a:t>INITIALIZE-SINGLE-SOURCE (</a:t>
            </a:r>
            <a:r>
              <a:rPr lang="en-US" altLang="zh-TW" sz="1800">
                <a:latin typeface="Arial"/>
                <a:cs typeface="Arial"/>
              </a:rPr>
              <a:t>G,</a:t>
            </a:r>
            <a:r>
              <a:rPr lang="zh-TW" altLang="en-US" sz="1800" dirty="0">
                <a:latin typeface="Arial"/>
                <a:cs typeface="Arial"/>
              </a:rPr>
              <a:t> </a:t>
            </a:r>
            <a:r>
              <a:rPr lang="en-US" altLang="zh-TW" sz="1800">
                <a:latin typeface="Arial"/>
                <a:cs typeface="Arial"/>
              </a:rPr>
              <a:t>s)</a:t>
            </a:r>
            <a:endParaRPr lang="en-US" sz="18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800">
                <a:latin typeface="Arial"/>
                <a:cs typeface="Arial"/>
              </a:rPr>
              <a:t>2. S</a:t>
            </a:r>
            <a:r>
              <a:rPr lang="en-US" altLang="zh-TW" sz="1800" dirty="0">
                <a:latin typeface="Arial"/>
                <a:cs typeface="Arial"/>
              </a:rPr>
              <a:t> </a:t>
            </a:r>
            <a:r>
              <a:rPr lang="zh-TW" altLang="en-US" sz="1800">
                <a:latin typeface="Arial"/>
                <a:cs typeface="Arial"/>
              </a:rPr>
              <a:t>=</a:t>
            </a:r>
            <a:r>
              <a:rPr lang="ko" altLang="en-US" sz="1800">
                <a:latin typeface="Arial"/>
                <a:cs typeface="Arial"/>
              </a:rPr>
              <a:t> []</a:t>
            </a:r>
            <a:r>
              <a:rPr lang="en-US" altLang="ko" sz="1800" dirty="0">
                <a:latin typeface="Arial"/>
                <a:cs typeface="Arial"/>
              </a:rPr>
              <a:t>;</a:t>
            </a:r>
            <a:endParaRPr lang="en-US" sz="18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800">
                <a:latin typeface="Arial"/>
                <a:cs typeface="Arial"/>
              </a:rPr>
              <a:t>3. </a:t>
            </a:r>
            <a:r>
              <a:rPr lang="en-US" altLang="zh-TW" sz="1800">
                <a:latin typeface="Arial"/>
                <a:cs typeface="Arial"/>
              </a:rPr>
              <a:t>Q =</a:t>
            </a:r>
            <a:r>
              <a:rPr lang="zh-TW" altLang="en-US" sz="1800">
                <a:latin typeface="Arial"/>
                <a:cs typeface="Arial"/>
              </a:rPr>
              <a:t> G.V</a:t>
            </a:r>
            <a:endParaRPr lang="en-US" altLang="ko" sz="18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800" dirty="0">
                <a:latin typeface="Arial"/>
                <a:cs typeface="Arial"/>
              </a:rPr>
              <a:t>4. </a:t>
            </a:r>
            <a:r>
              <a:rPr lang="en-US" sz="1800" b="1" dirty="0">
                <a:latin typeface="Arial"/>
                <a:cs typeface="Arial"/>
              </a:rPr>
              <a:t>while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altLang="zh-TW" sz="1800">
                <a:latin typeface="Arial"/>
                <a:cs typeface="Arial"/>
              </a:rPr>
              <a:t>Q != {}:</a:t>
            </a:r>
            <a:endParaRPr lang="zh-TW" altLang="en-US" sz="1800">
              <a:latin typeface="新細明體"/>
              <a:ea typeface="新細明體"/>
              <a:cs typeface="Arial"/>
            </a:endParaRPr>
          </a:p>
          <a:p>
            <a:pPr marL="0" indent="0">
              <a:buNone/>
            </a:pPr>
            <a:r>
              <a:rPr lang="en-US" sz="1800" dirty="0">
                <a:latin typeface="Arial"/>
                <a:cs typeface="Arial"/>
              </a:rPr>
              <a:t>5.     </a:t>
            </a:r>
            <a:r>
              <a:rPr lang="en-US" altLang="zh-TW" sz="1800" dirty="0">
                <a:latin typeface="Arial"/>
                <a:cs typeface="Arial"/>
              </a:rPr>
              <a:t>u</a:t>
            </a:r>
            <a:r>
              <a:rPr lang="zh-TW" altLang="en-US" sz="1800">
                <a:latin typeface="Arial"/>
                <a:cs typeface="Arial"/>
              </a:rPr>
              <a:t> = EXTRACT-MIN{Q}</a:t>
            </a:r>
            <a:endParaRPr lang="en-US" altLang="ko" sz="180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800" dirty="0">
                <a:latin typeface="Arial"/>
                <a:cs typeface="Arial"/>
              </a:rPr>
              <a:t>6.     </a:t>
            </a:r>
            <a:r>
              <a:rPr lang="en-US" altLang="zh-TW" sz="1800" dirty="0">
                <a:latin typeface="Arial"/>
                <a:cs typeface="Arial"/>
              </a:rPr>
              <a:t>S</a:t>
            </a:r>
            <a:r>
              <a:rPr lang="zh-TW" altLang="en-US" sz="1800" dirty="0">
                <a:latin typeface="Arial"/>
                <a:cs typeface="Arial"/>
              </a:rPr>
              <a:t> =</a:t>
            </a:r>
            <a:r>
              <a:rPr lang="en-US" altLang="ko" sz="1800" dirty="0">
                <a:latin typeface="Arial"/>
                <a:cs typeface="Arial"/>
              </a:rPr>
              <a:t> </a:t>
            </a:r>
            <a:r>
              <a:rPr lang="en-US" altLang="zh-TW" sz="1800" dirty="0">
                <a:latin typeface="Arial"/>
                <a:cs typeface="Arial"/>
              </a:rPr>
              <a:t>S</a:t>
            </a:r>
            <a:r>
              <a:rPr lang="zh-TW" altLang="en-US" sz="1800">
                <a:latin typeface="Arial"/>
                <a:cs typeface="Arial"/>
              </a:rPr>
              <a:t> union {u}</a:t>
            </a:r>
            <a:endParaRPr lang="en-US" sz="1800"/>
          </a:p>
          <a:p>
            <a:pPr marL="0" indent="0">
              <a:buNone/>
            </a:pPr>
            <a:r>
              <a:rPr lang="en-US" sz="1800" dirty="0">
                <a:latin typeface="Arial"/>
                <a:cs typeface="Arial"/>
              </a:rPr>
              <a:t>7.     </a:t>
            </a:r>
            <a:r>
              <a:rPr lang="en-US" sz="1800" b="1" dirty="0">
                <a:latin typeface="Arial"/>
                <a:cs typeface="Arial"/>
              </a:rPr>
              <a:t>for </a:t>
            </a:r>
            <a:r>
              <a:rPr lang="en-US" sz="1800" dirty="0">
                <a:latin typeface="Arial"/>
                <a:cs typeface="Arial"/>
              </a:rPr>
              <a:t>each vertex</a:t>
            </a:r>
            <a:r>
              <a:rPr lang="en-US" altLang="zh-TW" sz="1800" dirty="0">
                <a:latin typeface="Arial"/>
                <a:cs typeface="Arial"/>
              </a:rPr>
              <a:t> v</a:t>
            </a:r>
            <a:r>
              <a:rPr lang="zh-TW" altLang="en-US" sz="1800">
                <a:latin typeface="Arial"/>
                <a:cs typeface="Arial"/>
              </a:rPr>
              <a:t>       G.Adj[u]</a:t>
            </a:r>
            <a:endParaRPr lang="en-US" altLang="zh-TW" sz="180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800">
                <a:latin typeface="Arial"/>
                <a:cs typeface="Arial"/>
              </a:rPr>
              <a:t>8          RELAX(u,v,w) </a:t>
            </a:r>
          </a:p>
          <a:p>
            <a:pPr marL="0" indent="0">
              <a:buNone/>
            </a:pPr>
            <a:r>
              <a:rPr lang="en-US" sz="1800">
                <a:latin typeface="Arial"/>
                <a:cs typeface="Arial"/>
              </a:rPr>
              <a:t>                                   (2)</a:t>
            </a:r>
            <a:endParaRPr lang="en-US" sz="1800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sz="1800" dirty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61A2F2C-3974-42ED-87F1-DD439EE2688D}"/>
              </a:ext>
            </a:extLst>
          </p:cNvPr>
          <p:cNvSpPr txBox="1">
            <a:spLocks/>
          </p:cNvSpPr>
          <p:nvPr/>
        </p:nvSpPr>
        <p:spPr>
          <a:xfrm>
            <a:off x="5964295" y="1755475"/>
            <a:ext cx="5633618" cy="5280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zh-TW" sz="1800">
                <a:solidFill>
                  <a:schemeClr val="accent2"/>
                </a:solidFill>
                <a:latin typeface="Arial"/>
                <a:cs typeface="Arial"/>
              </a:rPr>
              <a:t>1. (start with graph G, and a single source)</a:t>
            </a:r>
            <a:endParaRPr lang="en-US" altLang="zh-TW" dirty="0">
              <a:solidFill>
                <a:schemeClr val="accent2"/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800">
                <a:solidFill>
                  <a:schemeClr val="accent2"/>
                </a:solidFill>
                <a:latin typeface="Arial"/>
                <a:cs typeface="Arial"/>
              </a:rPr>
              <a:t>2. (a set of S verices whose shortest path is determined)</a:t>
            </a:r>
            <a:endParaRPr lang="en-US" sz="1800" dirty="0">
              <a:solidFill>
                <a:schemeClr val="accent2"/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800">
                <a:solidFill>
                  <a:schemeClr val="accent2"/>
                </a:solidFill>
                <a:latin typeface="Arial"/>
                <a:cs typeface="Arial"/>
              </a:rPr>
              <a:t>3. (min priority que, Q = V – S at the beginning of each while loop- the que containing all vericies)</a:t>
            </a:r>
            <a:endParaRPr lang="en-US" sz="1800" dirty="0">
              <a:solidFill>
                <a:schemeClr val="accent2"/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800">
                <a:solidFill>
                  <a:schemeClr val="accent2"/>
                </a:solidFill>
                <a:latin typeface="Arial"/>
                <a:cs typeface="Arial"/>
              </a:rPr>
              <a:t>4. (while the min-priority que is not empty)</a:t>
            </a:r>
            <a:endParaRPr lang="en-US" sz="1800" dirty="0">
              <a:solidFill>
                <a:schemeClr val="accent2"/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800">
                <a:solidFill>
                  <a:schemeClr val="accent2"/>
                </a:solidFill>
                <a:latin typeface="Arial"/>
                <a:cs typeface="Arial"/>
              </a:rPr>
              <a:t>5. (vertex u and it associated weight in Q with minimum distance)</a:t>
            </a:r>
            <a:endParaRPr lang="en-US" sz="1800" dirty="0">
              <a:solidFill>
                <a:schemeClr val="accent2"/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  <a:latin typeface="Arial"/>
                <a:cs typeface="Arial"/>
              </a:rPr>
              <a:t>6. (add u</a:t>
            </a:r>
            <a:r>
              <a:rPr lang="en-US" sz="1800">
                <a:solidFill>
                  <a:schemeClr val="accent2"/>
                </a:solidFill>
                <a:latin typeface="Arial"/>
                <a:cs typeface="Arial"/>
              </a:rPr>
              <a:t> to list of shortest paths)</a:t>
            </a:r>
            <a:endParaRPr lang="en-US" sz="1800" dirty="0">
              <a:solidFill>
                <a:schemeClr val="accent2"/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800">
                <a:solidFill>
                  <a:schemeClr val="accent2"/>
                </a:solidFill>
                <a:latin typeface="Arial"/>
                <a:cs typeface="Arial"/>
              </a:rPr>
              <a:t>7. (for each vertex where v  is an element of a set of adjacent )</a:t>
            </a:r>
            <a:endParaRPr lang="en-US" sz="1800" dirty="0">
              <a:solidFill>
                <a:schemeClr val="accent2"/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  <a:latin typeface="Arial"/>
                <a:cs typeface="Arial"/>
              </a:rPr>
              <a:t>8 (relaxation means that after each loop, the shortest path bewtwen s (the source) and u will be kept track of. The shortest distance between s and all discovered </a:t>
            </a:r>
            <a:r>
              <a:rPr lang="en-US" sz="1800">
                <a:solidFill>
                  <a:schemeClr val="accent2"/>
                </a:solidFill>
                <a:latin typeface="Arial"/>
                <a:cs typeface="Arial"/>
              </a:rPr>
              <a:t>vertices are kept track of)</a:t>
            </a:r>
            <a:endParaRPr lang="en-US" sz="1800" dirty="0">
              <a:solidFill>
                <a:schemeClr val="accent2"/>
              </a:solidFill>
              <a:latin typeface="Arial"/>
              <a:cs typeface="Arial"/>
            </a:endParaRPr>
          </a:p>
          <a:p>
            <a:endParaRPr lang="en-US" sz="1800" dirty="0">
              <a:latin typeface="Corbel"/>
              <a:cs typeface="Arial"/>
            </a:endParaRP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DE9BCBD-BF3E-4C4F-99AF-C1F3B445C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0000">
            <a:off x="3893276" y="4606870"/>
            <a:ext cx="229318" cy="2866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C52B10-18A4-4CE7-B46B-EC95F2809919}"/>
              </a:ext>
            </a:extLst>
          </p:cNvPr>
          <p:cNvSpPr txBox="1"/>
          <p:nvPr/>
        </p:nvSpPr>
        <p:spPr>
          <a:xfrm>
            <a:off x="8663796" y="6341852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accent2"/>
                </a:solidFill>
              </a:rPr>
              <a:t>(3)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639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 picture containing person, man, holding, text&#10;&#10;Description generated with very high confidence">
            <a:extLst>
              <a:ext uri="{FF2B5EF4-FFF2-40B4-BE49-F238E27FC236}">
                <a16:creationId xmlns:a16="http://schemas.microsoft.com/office/drawing/2014/main" id="{DFF92F3F-460F-445D-B44E-14AA4A75A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0" y="-20393"/>
            <a:ext cx="12318520" cy="688441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25EAC40-6EC9-4D6C-A81D-220B3D113FD2}"/>
              </a:ext>
            </a:extLst>
          </p:cNvPr>
          <p:cNvSpPr txBox="1">
            <a:spLocks/>
          </p:cNvSpPr>
          <p:nvPr/>
        </p:nvSpPr>
        <p:spPr>
          <a:xfrm>
            <a:off x="-54067" y="1027980"/>
            <a:ext cx="5691129" cy="4964502"/>
          </a:xfrm>
          <a:prstGeom prst="rect">
            <a:avLst/>
          </a:prstGeom>
        </p:spPr>
        <p:txBody>
          <a:bodyPr anchor="t"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What is a </a:t>
            </a:r>
            <a:r>
              <a:rPr lang="en-US" u="sng"/>
              <a:t>min-priority que</a:t>
            </a:r>
            <a:r>
              <a:rPr lang="en-US"/>
              <a:t>?</a:t>
            </a:r>
          </a:p>
          <a:p>
            <a:pPr lvl="1"/>
            <a:r>
              <a:rPr lang="en-US"/>
              <a:t>A priority queue come as either min-priority or max-priority. </a:t>
            </a:r>
            <a:endParaRPr lang="en-US" dirty="0"/>
          </a:p>
          <a:p>
            <a:pPr lvl="1"/>
            <a:r>
              <a:rPr lang="en-US"/>
              <a:t>How exactly does Dijkstra maintain a set (S) of elements and keys (vertices and lengths)</a:t>
            </a:r>
            <a:endParaRPr lang="en-US" dirty="0"/>
          </a:p>
          <a:p>
            <a:pPr lvl="1"/>
            <a:r>
              <a:rPr lang="en-US"/>
              <a:t>In a min-priority queue, the initial step will have the minimum weight (s=0), and each additional step will be must greater than the prior (In a dijkstra implementation for example, the distance as you travel through the graph increases as you choose the shortest distance at each step).</a:t>
            </a: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sz="1100" dirty="0"/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6D97AA-85D3-4E30-AFB7-0DE664E1D47A}"/>
              </a:ext>
            </a:extLst>
          </p:cNvPr>
          <p:cNvSpPr txBox="1"/>
          <p:nvPr/>
        </p:nvSpPr>
        <p:spPr>
          <a:xfrm>
            <a:off x="871268" y="5249173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393105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 picture containing person, man, holding, text&#10;&#10;Description generated with very high confidence">
            <a:extLst>
              <a:ext uri="{FF2B5EF4-FFF2-40B4-BE49-F238E27FC236}">
                <a16:creationId xmlns:a16="http://schemas.microsoft.com/office/drawing/2014/main" id="{DFF92F3F-460F-445D-B44E-14AA4A75A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0" y="-20393"/>
            <a:ext cx="12318520" cy="688441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25EAC40-6EC9-4D6C-A81D-220B3D113FD2}"/>
              </a:ext>
            </a:extLst>
          </p:cNvPr>
          <p:cNvSpPr txBox="1">
            <a:spLocks/>
          </p:cNvSpPr>
          <p:nvPr/>
        </p:nvSpPr>
        <p:spPr>
          <a:xfrm>
            <a:off x="-54067" y="682924"/>
            <a:ext cx="5691129" cy="5309558"/>
          </a:xfrm>
          <a:prstGeom prst="rect">
            <a:avLst/>
          </a:prstGeom>
        </p:spPr>
        <p:txBody>
          <a:bodyPr anchor="t"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What does a does "</a:t>
            </a:r>
            <a:r>
              <a:rPr lang="en-US" u="sng"/>
              <a:t>edge relaxation"</a:t>
            </a:r>
            <a:r>
              <a:rPr lang="en-US"/>
              <a:t> really mean?</a:t>
            </a:r>
          </a:p>
          <a:p>
            <a:pPr lvl="1"/>
            <a:r>
              <a:rPr lang="en-US"/>
              <a:t>The shortest path between a source (s) and some vertex (v)  is found by replacing the current path with the current shortest distance.</a:t>
            </a:r>
            <a:endParaRPr lang="en-US" dirty="0"/>
          </a:p>
          <a:p>
            <a:pPr lvl="1"/>
            <a:r>
              <a:rPr lang="en-US"/>
              <a:t>Edge relaxtion is done between each node and newly discovered node exactly once, and if the distance is shorter the value of the current distance, the distance is updated.</a:t>
            </a:r>
            <a:endParaRPr lang="en-US" dirty="0"/>
          </a:p>
          <a:p>
            <a:pPr lvl="1"/>
            <a:r>
              <a:rPr lang="en-US"/>
              <a:t>It is called  edge relaxation because in the beginning, all distances from s are assumed to be infinity. Imagine a string that is fully extended. As each new shortest path is discovered, the string is incrementally relaxed until it reaches its most relaxed state.</a:t>
            </a: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sz="1100" dirty="0"/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AC5D53-1EAC-4055-8187-E112E83FAD15}"/>
              </a:ext>
            </a:extLst>
          </p:cNvPr>
          <p:cNvSpPr txBox="1"/>
          <p:nvPr/>
        </p:nvSpPr>
        <p:spPr>
          <a:xfrm>
            <a:off x="9914626" y="99347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(4)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30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FA374-E337-4D9B-B4FE-F5044F64F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4953" y="-4313"/>
            <a:ext cx="10018713" cy="1752599"/>
          </a:xfrm>
        </p:spPr>
        <p:txBody>
          <a:bodyPr/>
          <a:lstStyle/>
          <a:p>
            <a:r>
              <a:rPr lang="en-US"/>
              <a:t>Dijkstra implementation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338DB-0598-4A65-96B3-7720A5A04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Information from the following slides are from:</a:t>
            </a:r>
          </a:p>
          <a:p>
            <a:pPr marL="0" indent="0">
              <a:buNone/>
            </a:pPr>
            <a:r>
              <a:rPr lang="en-US" dirty="0"/>
              <a:t>Implementation from dev.to</a:t>
            </a:r>
          </a:p>
          <a:p>
            <a:pPr marL="0">
              <a:buNone/>
            </a:pPr>
            <a:r>
              <a:rPr lang="en-US" dirty="0"/>
              <a:t>Dijkstra's algorithm in python: algorithms for beginners by </a:t>
            </a:r>
            <a:r>
              <a:rPr lang="en-US" b="1" dirty="0"/>
              <a:t>Maria </a:t>
            </a:r>
            <a:r>
              <a:rPr lang="en-US" b="1" dirty="0" err="1"/>
              <a:t>Boldyreva</a:t>
            </a:r>
          </a:p>
          <a:p>
            <a:pPr marL="0" indent="0">
              <a:buNone/>
            </a:pPr>
            <a:endParaRPr lang="en-US" dirty="0"/>
          </a:p>
          <a:p>
            <a:pPr>
              <a:buNone/>
            </a:pPr>
            <a:r>
              <a:rPr lang="en-US" dirty="0">
                <a:hlinkClick r:id="rId2"/>
              </a:rPr>
              <a:t>https://dev.to/mxl/dijkstras-algorithm-in-python-algorithms-for-beginners-dkc</a:t>
            </a:r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640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DC24E-0144-4DCC-9C56-0C6E092F3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Rosetta Code implementation: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2A49C-082B-4FB4-B814-A49CE3110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919377"/>
            <a:ext cx="10018713" cy="4978879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sz="3200" dirty="0"/>
              <a:t>"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Mark all nodes unvisited and store them.</a:t>
            </a:r>
          </a:p>
          <a:p>
            <a:pPr marL="0">
              <a:buAutoNum type="arabicPeriod"/>
            </a:pPr>
            <a:r>
              <a:rPr lang="en-US" dirty="0"/>
              <a:t>Set the distance to zero for our initial node and to infinity for other nodes.</a:t>
            </a:r>
          </a:p>
          <a:p>
            <a:pPr marL="0">
              <a:buAutoNum type="arabicPeriod"/>
            </a:pPr>
            <a:r>
              <a:rPr lang="en-US" dirty="0"/>
              <a:t>Select the unvisited node with the smallest distance, it's current node now.</a:t>
            </a:r>
          </a:p>
          <a:p>
            <a:pPr marL="0">
              <a:buAutoNum type="arabicPeriod"/>
            </a:pPr>
            <a:r>
              <a:rPr lang="en-US" dirty="0"/>
              <a:t>Find unvisited neighbors for the current node and calculate their distances through the current node. Compare the newly calculated distance to the assigned and save the smaller one. </a:t>
            </a:r>
            <a:r>
              <a:rPr lang="en-US" i="1" dirty="0"/>
              <a:t>For example, if the node A has a distance of 6, and the A-B edge has length 2, then the distance to B through A will be 6 + 2 = 8. If B was previously marked with a distance greater than 8 then change it to 8.</a:t>
            </a:r>
            <a:endParaRPr lang="en-US" dirty="0"/>
          </a:p>
          <a:p>
            <a:pPr marL="0">
              <a:buAutoNum type="arabicPeriod"/>
            </a:pPr>
            <a:r>
              <a:rPr lang="en-US" dirty="0"/>
              <a:t>Mark the current node as visited and remove it from the unvisited set.</a:t>
            </a:r>
          </a:p>
          <a:p>
            <a:pPr marL="0">
              <a:buAutoNum type="arabicPeriod"/>
            </a:pPr>
            <a:r>
              <a:rPr lang="en-US" dirty="0"/>
              <a:t>Stop, if the destination node has been visited (when planning a route between two specific nodes) or if the smallest distance among the unvisited nodes is infinity. If not, repeat steps 3-6.</a:t>
            </a:r>
          </a:p>
          <a:p>
            <a:pPr marL="0" indent="0">
              <a:buNone/>
            </a:pPr>
            <a:r>
              <a:rPr lang="en-US" dirty="0"/>
              <a:t>                                                                                                                                                                    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708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20E82FB-BED7-4445-A30B-B43C8DB23EE5}"/>
              </a:ext>
            </a:extLst>
          </p:cNvPr>
          <p:cNvSpPr/>
          <p:nvPr/>
        </p:nvSpPr>
        <p:spPr>
          <a:xfrm>
            <a:off x="4431102" y="146649"/>
            <a:ext cx="4307456" cy="105817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355A2A-3052-40E1-902E-218B28D93E33}"/>
              </a:ext>
            </a:extLst>
          </p:cNvPr>
          <p:cNvSpPr/>
          <p:nvPr/>
        </p:nvSpPr>
        <p:spPr>
          <a:xfrm>
            <a:off x="4431101" y="1339970"/>
            <a:ext cx="4307456" cy="272594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217DCE-1A50-490D-AB7D-8C08A1B00368}"/>
              </a:ext>
            </a:extLst>
          </p:cNvPr>
          <p:cNvSpPr/>
          <p:nvPr/>
        </p:nvSpPr>
        <p:spPr>
          <a:xfrm>
            <a:off x="4431102" y="4201065"/>
            <a:ext cx="4307456" cy="14463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A341B6-D49D-4FBC-B69B-6F217EB25234}"/>
              </a:ext>
            </a:extLst>
          </p:cNvPr>
          <p:cNvSpPr/>
          <p:nvPr/>
        </p:nvSpPr>
        <p:spPr>
          <a:xfrm>
            <a:off x="4431101" y="5782573"/>
            <a:ext cx="4307456" cy="81375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07778F-77C8-449A-B6E3-E8FCD78C1FF8}"/>
              </a:ext>
            </a:extLst>
          </p:cNvPr>
          <p:cNvSpPr txBox="1"/>
          <p:nvPr/>
        </p:nvSpPr>
        <p:spPr>
          <a:xfrm>
            <a:off x="4508739" y="1467927"/>
            <a:ext cx="4224067" cy="230832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endParaRPr lang="en-US" dirty="0"/>
          </a:p>
          <a:p>
            <a:r>
              <a:rPr lang="en-US"/>
              <a:t>A class is used to initialize objects </a:t>
            </a:r>
            <a:r>
              <a:rPr lang="en-US" dirty="0"/>
              <a:t>(edges/nodes)</a:t>
            </a:r>
          </a:p>
          <a:p>
            <a:pPr marL="342900" indent="-342900">
              <a:buAutoNum type="arabicPeriod"/>
            </a:pPr>
            <a:r>
              <a:rPr lang="en-US"/>
              <a:t>Initialize data</a:t>
            </a:r>
          </a:p>
          <a:p>
            <a:pPr marL="342900" indent="-342900">
              <a:buAutoNum type="arabicPeriod"/>
            </a:pPr>
            <a:r>
              <a:rPr lang="en-US"/>
              <a:t>Find vertices</a:t>
            </a:r>
          </a:p>
          <a:p>
            <a:pPr marL="342900" indent="-342900">
              <a:buAutoNum type="arabicPeriod"/>
            </a:pPr>
            <a:r>
              <a:rPr lang="en-US"/>
              <a:t>Include add and remove edge functionality</a:t>
            </a:r>
          </a:p>
          <a:p>
            <a:pPr marL="342900" indent="-342900">
              <a:buAutoNum type="arabicPeriod"/>
            </a:pPr>
            <a:r>
              <a:rPr lang="en-US"/>
              <a:t>Find neighbors for nodes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F44A93-10A5-4AAD-816C-71DC91F2E3AB}"/>
              </a:ext>
            </a:extLst>
          </p:cNvPr>
          <p:cNvSpPr txBox="1"/>
          <p:nvPr/>
        </p:nvSpPr>
        <p:spPr>
          <a:xfrm>
            <a:off x="4508739" y="4285890"/>
            <a:ext cx="4137803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 function is used to define Dijkstra's</a:t>
            </a:r>
            <a:endParaRPr lang="en-US" dirty="0"/>
          </a:p>
          <a:p>
            <a:r>
              <a:rPr lang="en-US"/>
              <a:t>1. the algorithm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EDD1F6-B4D3-4130-AD89-7DB153163E5B}"/>
              </a:ext>
            </a:extLst>
          </p:cNvPr>
          <p:cNvSpPr txBox="1"/>
          <p:nvPr/>
        </p:nvSpPr>
        <p:spPr>
          <a:xfrm>
            <a:off x="4436852" y="5781135"/>
            <a:ext cx="431033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1. create a graph and implement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031D5D-FDFC-486F-BE39-3FD80C827227}"/>
              </a:ext>
            </a:extLst>
          </p:cNvPr>
          <p:cNvSpPr txBox="1"/>
          <p:nvPr/>
        </p:nvSpPr>
        <p:spPr>
          <a:xfrm>
            <a:off x="4436853" y="260230"/>
            <a:ext cx="4037162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/>
              <a:t>Import data and data formats</a:t>
            </a:r>
          </a:p>
          <a:p>
            <a:pPr algn="ctr"/>
            <a:r>
              <a:rPr lang="en-US"/>
              <a:t>(Namedtuple for storing edge data)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75830B1-AEEB-40B5-802C-7D766900BAE9}"/>
              </a:ext>
            </a:extLst>
          </p:cNvPr>
          <p:cNvSpPr/>
          <p:nvPr/>
        </p:nvSpPr>
        <p:spPr>
          <a:xfrm>
            <a:off x="2702571" y="145873"/>
            <a:ext cx="1654143" cy="84406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197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A3CC463-F933-4AC4-86E1-5AC14B0C3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25D2DB-A12A-44DB-B00E-F4D622329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9154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7E7877-F64E-4EEA-B778-138031EFF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9154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D6C4F3-70FD-4F13-919C-702EE4886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0596" y="487090"/>
            <a:ext cx="6741849" cy="589788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0EFBA81-B841-4B92-9B20-980EF1665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43" y="2307647"/>
            <a:ext cx="6438181" cy="227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83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2EAC6F4-CC14-4018-8EB7-80E98A207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0B54FFC-1F45-4851-B17E-27AA9F2AA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41D2D494-2435-4150-B9D3-974CD924E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1919E1BB-9B82-4C97-919D-92ED3FFE6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6F8ACC16-1243-4719-B21E-C286C1026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453E1702-AF03-4993-9127-D048E93143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B0A6365B-1292-4142-BA51-04BCB3D4C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pic>
        <p:nvPicPr>
          <p:cNvPr id="2" name="Picture 2" descr="A picture containing person, man, indoor, photo&#10;&#10;Description generated with very high confidence">
            <a:extLst>
              <a:ext uri="{FF2B5EF4-FFF2-40B4-BE49-F238E27FC236}">
                <a16:creationId xmlns:a16="http://schemas.microsoft.com/office/drawing/2014/main" id="{69CCD63C-56A1-4CFE-A53E-FFBD2D53CB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19761"/>
          <a:stretch/>
        </p:blipFill>
        <p:spPr>
          <a:xfrm>
            <a:off x="796065" y="10"/>
            <a:ext cx="11395934" cy="6857990"/>
          </a:xfrm>
          <a:custGeom>
            <a:avLst/>
            <a:gdLst>
              <a:gd name="connsiteX0" fmla="*/ 867942 w 11395934"/>
              <a:gd name="connsiteY0" fmla="*/ 0 h 6858000"/>
              <a:gd name="connsiteX1" fmla="*/ 1786638 w 11395934"/>
              <a:gd name="connsiteY1" fmla="*/ 0 h 6858000"/>
              <a:gd name="connsiteX2" fmla="*/ 11395934 w 11395934"/>
              <a:gd name="connsiteY2" fmla="*/ 0 h 6858000"/>
              <a:gd name="connsiteX3" fmla="*/ 11395934 w 11395934"/>
              <a:gd name="connsiteY3" fmla="*/ 6858000 h 6858000"/>
              <a:gd name="connsiteX4" fmla="*/ 1925619 w 11395934"/>
              <a:gd name="connsiteY4" fmla="*/ 6858000 h 6858000"/>
              <a:gd name="connsiteX5" fmla="*/ 1924311 w 11395934"/>
              <a:gd name="connsiteY5" fmla="*/ 6820097 h 6858000"/>
              <a:gd name="connsiteX6" fmla="*/ 1925076 w 11395934"/>
              <a:gd name="connsiteY6" fmla="*/ 6858000 h 6858000"/>
              <a:gd name="connsiteX7" fmla="*/ 1892647 w 11395934"/>
              <a:gd name="connsiteY7" fmla="*/ 6858000 h 6858000"/>
              <a:gd name="connsiteX8" fmla="*/ 0 w 11395934"/>
              <a:gd name="connsiteY8" fmla="*/ 5314276 h 6858000"/>
              <a:gd name="connsiteX9" fmla="*/ 867942 w 11395934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95934" h="6858000">
                <a:moveTo>
                  <a:pt x="867942" y="0"/>
                </a:moveTo>
                <a:lnTo>
                  <a:pt x="1786638" y="0"/>
                </a:lnTo>
                <a:lnTo>
                  <a:pt x="11395934" y="0"/>
                </a:lnTo>
                <a:lnTo>
                  <a:pt x="11395934" y="6858000"/>
                </a:lnTo>
                <a:lnTo>
                  <a:pt x="1925619" y="6858000"/>
                </a:lnTo>
                <a:lnTo>
                  <a:pt x="1924311" y="6820097"/>
                </a:lnTo>
                <a:lnTo>
                  <a:pt x="1925076" y="6858000"/>
                </a:lnTo>
                <a:lnTo>
                  <a:pt x="1892647" y="6858000"/>
                </a:lnTo>
                <a:lnTo>
                  <a:pt x="0" y="5314276"/>
                </a:lnTo>
                <a:cubicBezTo>
                  <a:pt x="282142" y="3542851"/>
                  <a:pt x="585800" y="1771425"/>
                  <a:pt x="86794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60348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erson wearing glasses and looking at the camera&#10;&#10;Description generated with very high confidence">
            <a:extLst>
              <a:ext uri="{FF2B5EF4-FFF2-40B4-BE49-F238E27FC236}">
                <a16:creationId xmlns:a16="http://schemas.microsoft.com/office/drawing/2014/main" id="{2FE73D0F-5B13-45FB-837E-419CD72C20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58" r="12354"/>
          <a:stretch/>
        </p:blipFill>
        <p:spPr>
          <a:xfrm>
            <a:off x="6892924" y="10"/>
            <a:ext cx="5299077" cy="6857990"/>
          </a:xfrm>
          <a:custGeom>
            <a:avLst/>
            <a:gdLst>
              <a:gd name="connsiteX0" fmla="*/ 836871 w 5299077"/>
              <a:gd name="connsiteY0" fmla="*/ 0 h 6858000"/>
              <a:gd name="connsiteX1" fmla="*/ 5299077 w 5299077"/>
              <a:gd name="connsiteY1" fmla="*/ 0 h 6858000"/>
              <a:gd name="connsiteX2" fmla="*/ 5299077 w 5299077"/>
              <a:gd name="connsiteY2" fmla="*/ 6858000 h 6858000"/>
              <a:gd name="connsiteX3" fmla="*/ 1911312 w 5299077"/>
              <a:gd name="connsiteY3" fmla="*/ 6858000 h 6858000"/>
              <a:gd name="connsiteX4" fmla="*/ 0 w 5299077"/>
              <a:gd name="connsiteY4" fmla="*/ 5333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A3D4845-5D18-4E22-A4E8-15DCB44BF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80" y="110706"/>
            <a:ext cx="5260680" cy="1752599"/>
          </a:xfrm>
        </p:spPr>
        <p:txBody>
          <a:bodyPr>
            <a:normAutofit/>
          </a:bodyPr>
          <a:lstStyle/>
          <a:p>
            <a:pPr algn="l"/>
            <a:br>
              <a:rPr lang="en-US" dirty="0"/>
            </a:br>
            <a:r>
              <a:rPr lang="en-US" dirty="0"/>
              <a:t>1. </a:t>
            </a:r>
            <a:r>
              <a:rPr lang="en-US" b="1" dirty="0">
                <a:solidFill>
                  <a:schemeClr val="accent5"/>
                </a:solidFill>
              </a:rPr>
              <a:t>Who</a:t>
            </a:r>
            <a:r>
              <a:rPr lang="en-US" dirty="0"/>
              <a:t> is Dijkstra?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B8453-553F-4A66-9E5E-7D1D44642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66999"/>
            <a:ext cx="5260680" cy="312420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2600" err="1"/>
              <a:t>Edsger</a:t>
            </a:r>
            <a:r>
              <a:rPr lang="en-US" sz="2600"/>
              <a:t> Dijkstra (DYKE- stra)  (2)</a:t>
            </a:r>
          </a:p>
          <a:p>
            <a:pPr>
              <a:lnSpc>
                <a:spcPct val="90000"/>
              </a:lnSpc>
            </a:pPr>
            <a:r>
              <a:rPr lang="en-US" sz="2600"/>
              <a:t>Dutch computer scientist, 1930-2002 (2)</a:t>
            </a:r>
          </a:p>
          <a:p>
            <a:pPr>
              <a:lnSpc>
                <a:spcPct val="90000"/>
              </a:lnSpc>
            </a:pPr>
            <a:r>
              <a:rPr lang="en-US" sz="2600"/>
              <a:t>Won Turing award 1972 (2)</a:t>
            </a:r>
          </a:p>
          <a:p>
            <a:pPr>
              <a:lnSpc>
                <a:spcPct val="90000"/>
              </a:lnSpc>
            </a:pPr>
            <a:r>
              <a:rPr lang="en-US" sz="2600"/>
              <a:t>Instrumental in the development of structured programming (2)</a:t>
            </a:r>
          </a:p>
          <a:p>
            <a:pPr marL="1028700" lvl="1">
              <a:lnSpc>
                <a:spcPct val="90000"/>
              </a:lnSpc>
            </a:pPr>
            <a:r>
              <a:rPr lang="en-US" sz="2600"/>
              <a:t>Using if/else/then loops, while/for, etc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/>
          </a:p>
          <a:p>
            <a:pPr>
              <a:lnSpc>
                <a:spcPct val="90000"/>
              </a:lnSpc>
            </a:pPr>
            <a:endParaRPr lang="en-US" sz="1400"/>
          </a:p>
          <a:p>
            <a:pPr marL="0" indent="0">
              <a:lnSpc>
                <a:spcPct val="90000"/>
              </a:lnSpc>
              <a:buNone/>
            </a:pPr>
            <a:endParaRPr lang="en-US" sz="1400"/>
          </a:p>
          <a:p>
            <a:pPr marL="0" indent="0">
              <a:lnSpc>
                <a:spcPct val="90000"/>
              </a:lnSpc>
              <a:buNone/>
            </a:pPr>
            <a:endParaRPr lang="en-US" sz="1400" dirty="0"/>
          </a:p>
          <a:p>
            <a:pPr>
              <a:lnSpc>
                <a:spcPct val="90000"/>
              </a:lnSpc>
            </a:pPr>
            <a:endParaRPr lang="en-US" sz="1400"/>
          </a:p>
          <a:p>
            <a:pPr>
              <a:lnSpc>
                <a:spcPct val="90000"/>
              </a:lnSpc>
            </a:pP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1249197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78EFB2-0C5A-446C-99F9-F0F1C8806637}"/>
              </a:ext>
            </a:extLst>
          </p:cNvPr>
          <p:cNvSpPr/>
          <p:nvPr/>
        </p:nvSpPr>
        <p:spPr>
          <a:xfrm>
            <a:off x="6386423" y="2518913"/>
            <a:ext cx="5098211" cy="39048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18D56-0907-46C7-9C7B-621DBFC27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namedtuple</a:t>
            </a:r>
            <a:r>
              <a:rPr lang="en-US" dirty="0"/>
              <a:t>()</a:t>
            </a:r>
            <a:br>
              <a:rPr lang="en-US" dirty="0"/>
            </a:br>
            <a:r>
              <a:rPr lang="en-US" sz="1800" dirty="0"/>
              <a:t>from python3 docs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F6B751-DEE6-4808-9570-0AAE13748941}"/>
              </a:ext>
            </a:extLst>
          </p:cNvPr>
          <p:cNvSpPr/>
          <p:nvPr/>
        </p:nvSpPr>
        <p:spPr>
          <a:xfrm>
            <a:off x="1224951" y="2518912"/>
            <a:ext cx="5098211" cy="39048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B5728-78B3-4D78-8BA6-967169DBEA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4312" y="2652622"/>
            <a:ext cx="4895055" cy="3267974"/>
          </a:xfrm>
        </p:spPr>
        <p:txBody>
          <a:bodyPr/>
          <a:lstStyle/>
          <a:p>
            <a:pPr marL="0" indent="0">
              <a:buNone/>
            </a:pPr>
            <a:endParaRPr lang="en-US" dirty="0" err="1"/>
          </a:p>
          <a:p>
            <a:pPr marL="0" indent="0">
              <a:buNone/>
            </a:pPr>
            <a:endParaRPr lang="en-US" dirty="0" err="1"/>
          </a:p>
          <a:p>
            <a:pPr marL="0" indent="0">
              <a:buNone/>
            </a:pPr>
            <a:r>
              <a:rPr lang="en-US" dirty="0" err="1"/>
              <a:t>collections.namedtuple</a:t>
            </a:r>
            <a:r>
              <a:rPr lang="en-US" dirty="0"/>
              <a:t>(</a:t>
            </a:r>
            <a:r>
              <a:rPr lang="en-US" dirty="0" err="1"/>
              <a:t>typename</a:t>
            </a:r>
            <a:r>
              <a:rPr lang="en-US" dirty="0"/>
              <a:t>, </a:t>
            </a:r>
            <a:r>
              <a:rPr lang="en-US" dirty="0" err="1"/>
              <a:t>field_names</a:t>
            </a:r>
            <a:r>
              <a:rPr lang="en-US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B724E0-9220-4422-A0B8-4ED43C42CC6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/>
              <a:t>In this implementation. . .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dirty="0"/>
              <a:t>Edge = </a:t>
            </a:r>
            <a:r>
              <a:rPr lang="en-US" dirty="0" err="1"/>
              <a:t>namedtuple</a:t>
            </a:r>
            <a:r>
              <a:rPr lang="en-US" dirty="0"/>
              <a:t>("Edge", "start, end, cost")</a:t>
            </a:r>
          </a:p>
        </p:txBody>
      </p:sp>
    </p:spTree>
    <p:extLst>
      <p:ext uri="{BB962C8B-B14F-4D97-AF65-F5344CB8AC3E}">
        <p14:creationId xmlns:p14="http://schemas.microsoft.com/office/powerpoint/2010/main" val="4913613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A3CC463-F933-4AC4-86E1-5AC14B0C3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25D2DB-A12A-44DB-B00E-F4D622329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9154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7E7877-F64E-4EEA-B778-138031EFF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4180332" cy="278807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rgbClr val="9154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D6C4F3-70FD-4F13-919C-702EE4886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0596" y="487090"/>
            <a:ext cx="6741849" cy="589788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0EFBA81-B841-4B92-9B20-980EF1665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43" y="2307647"/>
            <a:ext cx="6438181" cy="2271460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46C31C7-72F0-48D5-BD1C-6595B078A9EF}"/>
              </a:ext>
            </a:extLst>
          </p:cNvPr>
          <p:cNvSpPr txBox="1">
            <a:spLocks/>
          </p:cNvSpPr>
          <p:nvPr/>
        </p:nvSpPr>
        <p:spPr>
          <a:xfrm>
            <a:off x="463520" y="654169"/>
            <a:ext cx="4176187" cy="2764767"/>
          </a:xfrm>
          <a:prstGeom prst="rect">
            <a:avLst/>
          </a:prstGeom>
        </p:spPr>
        <p:txBody>
          <a:bodyPr anchor="t"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 err="1"/>
          </a:p>
          <a:p>
            <a:pPr marL="0" indent="0">
              <a:buFont typeface="Arial"/>
              <a:buNone/>
            </a:pPr>
            <a:endParaRPr lang="en-US" dirty="0" err="1"/>
          </a:p>
          <a:p>
            <a:pPr marL="0" indent="0">
              <a:buFont typeface="Arial"/>
              <a:buNone/>
            </a:pPr>
            <a:r>
              <a:rPr lang="en-US" sz="1400" dirty="0" err="1"/>
              <a:t>collections.namedtuple</a:t>
            </a:r>
            <a:r>
              <a:rPr lang="en-US" sz="1400" dirty="0"/>
              <a:t>(</a:t>
            </a:r>
            <a:r>
              <a:rPr lang="en-US" sz="1400" dirty="0" err="1"/>
              <a:t>typename</a:t>
            </a:r>
            <a:r>
              <a:rPr lang="en-US" sz="1400" dirty="0"/>
              <a:t>, </a:t>
            </a:r>
            <a:r>
              <a:rPr lang="en-US" sz="1400" dirty="0" err="1"/>
              <a:t>field_names</a:t>
            </a:r>
            <a:r>
              <a:rPr lang="en-US" sz="1400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AA0535-9C31-4CE3-B791-649DFD9E5D71}"/>
              </a:ext>
            </a:extLst>
          </p:cNvPr>
          <p:cNvSpPr txBox="1">
            <a:spLocks/>
          </p:cNvSpPr>
          <p:nvPr/>
        </p:nvSpPr>
        <p:spPr>
          <a:xfrm>
            <a:off x="454458" y="3601529"/>
            <a:ext cx="4204943" cy="2405332"/>
          </a:xfrm>
          <a:prstGeom prst="rect">
            <a:avLst/>
          </a:prstGeom>
        </p:spPr>
        <p:txBody>
          <a:bodyPr anchor="t"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b="1" dirty="0"/>
              <a:t>In this implementation. . .</a:t>
            </a:r>
          </a:p>
          <a:p>
            <a:pPr marL="0" indent="0">
              <a:buFont typeface="Arial"/>
              <a:buNone/>
            </a:pPr>
            <a:endParaRPr lang="en-US" sz="2000" b="1" dirty="0"/>
          </a:p>
          <a:p>
            <a:pPr marL="0" indent="0">
              <a:buFont typeface="Arial"/>
              <a:buNone/>
            </a:pPr>
            <a:r>
              <a:rPr lang="en-US" sz="1400" dirty="0"/>
              <a:t>Edge = </a:t>
            </a:r>
            <a:r>
              <a:rPr lang="en-US" sz="1400" dirty="0" err="1"/>
              <a:t>namedtuple</a:t>
            </a:r>
            <a:r>
              <a:rPr lang="en-US" sz="1400" dirty="0"/>
              <a:t>("Edge", "start, end, cost")</a:t>
            </a:r>
          </a:p>
        </p:txBody>
      </p:sp>
    </p:spTree>
    <p:extLst>
      <p:ext uri="{BB962C8B-B14F-4D97-AF65-F5344CB8AC3E}">
        <p14:creationId xmlns:p14="http://schemas.microsoft.com/office/powerpoint/2010/main" val="4134074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20E82FB-BED7-4445-A30B-B43C8DB23EE5}"/>
              </a:ext>
            </a:extLst>
          </p:cNvPr>
          <p:cNvSpPr/>
          <p:nvPr/>
        </p:nvSpPr>
        <p:spPr>
          <a:xfrm>
            <a:off x="4431102" y="146649"/>
            <a:ext cx="4307456" cy="105817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355A2A-3052-40E1-902E-218B28D93E33}"/>
              </a:ext>
            </a:extLst>
          </p:cNvPr>
          <p:cNvSpPr/>
          <p:nvPr/>
        </p:nvSpPr>
        <p:spPr>
          <a:xfrm>
            <a:off x="4431101" y="1339970"/>
            <a:ext cx="4307456" cy="272594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217DCE-1A50-490D-AB7D-8C08A1B00368}"/>
              </a:ext>
            </a:extLst>
          </p:cNvPr>
          <p:cNvSpPr/>
          <p:nvPr/>
        </p:nvSpPr>
        <p:spPr>
          <a:xfrm>
            <a:off x="4431102" y="4201065"/>
            <a:ext cx="4307456" cy="14463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A341B6-D49D-4FBC-B69B-6F217EB25234}"/>
              </a:ext>
            </a:extLst>
          </p:cNvPr>
          <p:cNvSpPr/>
          <p:nvPr/>
        </p:nvSpPr>
        <p:spPr>
          <a:xfrm>
            <a:off x="4431101" y="5782573"/>
            <a:ext cx="4307456" cy="81375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07778F-77C8-449A-B6E3-E8FCD78C1FF8}"/>
              </a:ext>
            </a:extLst>
          </p:cNvPr>
          <p:cNvSpPr txBox="1"/>
          <p:nvPr/>
        </p:nvSpPr>
        <p:spPr>
          <a:xfrm>
            <a:off x="4508739" y="1467927"/>
            <a:ext cx="4224067" cy="147732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/>
              <a:t>Initialize data</a:t>
            </a:r>
          </a:p>
          <a:p>
            <a:pPr marL="342900" indent="-342900">
              <a:buAutoNum type="arabicPeriod"/>
            </a:pPr>
            <a:r>
              <a:rPr lang="en-US"/>
              <a:t>Find vertices</a:t>
            </a:r>
          </a:p>
          <a:p>
            <a:pPr marL="342900" indent="-342900">
              <a:buAutoNum type="arabicPeriod"/>
            </a:pPr>
            <a:r>
              <a:rPr lang="en-US"/>
              <a:t>Include add and remove edge functionality</a:t>
            </a:r>
          </a:p>
          <a:p>
            <a:pPr marL="342900" indent="-342900">
              <a:buAutoNum type="arabicPeriod"/>
            </a:pPr>
            <a:r>
              <a:rPr lang="en-US"/>
              <a:t>Find neighbors for nodes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F44A93-10A5-4AAD-816C-71DC91F2E3AB}"/>
              </a:ext>
            </a:extLst>
          </p:cNvPr>
          <p:cNvSpPr txBox="1"/>
          <p:nvPr/>
        </p:nvSpPr>
        <p:spPr>
          <a:xfrm>
            <a:off x="4508739" y="4285890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1. the algorithm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EDD1F6-B4D3-4130-AD89-7DB153163E5B}"/>
              </a:ext>
            </a:extLst>
          </p:cNvPr>
          <p:cNvSpPr txBox="1"/>
          <p:nvPr/>
        </p:nvSpPr>
        <p:spPr>
          <a:xfrm>
            <a:off x="4436852" y="5781135"/>
            <a:ext cx="431033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1. create a graph and implement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634722-33F4-4A41-B2B8-D1CCAA74EAE1}"/>
              </a:ext>
            </a:extLst>
          </p:cNvPr>
          <p:cNvSpPr txBox="1"/>
          <p:nvPr/>
        </p:nvSpPr>
        <p:spPr>
          <a:xfrm>
            <a:off x="4436853" y="188343"/>
            <a:ext cx="4037162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/>
              <a:t>Import data and data formats</a:t>
            </a:r>
          </a:p>
          <a:p>
            <a:pPr algn="ctr"/>
            <a:r>
              <a:rPr lang="en-US"/>
              <a:t>(Namedtuple for storing edge data)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665E2A0-F5D4-4CAF-A81F-628FCEADD1A2}"/>
              </a:ext>
            </a:extLst>
          </p:cNvPr>
          <p:cNvSpPr/>
          <p:nvPr/>
        </p:nvSpPr>
        <p:spPr>
          <a:xfrm>
            <a:off x="2659439" y="1339194"/>
            <a:ext cx="1654143" cy="84406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6006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A3CC463-F933-4AC4-86E1-5AC14B0C3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25D2DB-A12A-44DB-B00E-F4D622329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9154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7E7877-F64E-4EEA-B778-138031EFF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9154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D6C4F3-70FD-4F13-919C-702EE4886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0596" y="487090"/>
            <a:ext cx="6741849" cy="58978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849EE96-D610-4F4B-AC85-E0613B3D4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589" y="2436192"/>
            <a:ext cx="6481313" cy="197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16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A3CC463-F933-4AC4-86E1-5AC14B0C3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25D2DB-A12A-44DB-B00E-F4D622329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4180332" cy="278807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9154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7E7877-F64E-4EEA-B778-138031EFF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4180332" cy="2788074"/>
          </a:xfrm>
          <a:prstGeom prst="rect">
            <a:avLst/>
          </a:prstGeom>
          <a:solidFill>
            <a:schemeClr val="bg1"/>
          </a:solidFill>
          <a:ln w="19050">
            <a:solidFill>
              <a:srgbClr val="9154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D6C4F3-70FD-4F13-919C-702EE4886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0596" y="487090"/>
            <a:ext cx="6741849" cy="58978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F27C195-F75D-42CE-BAC0-CE76144F5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49" y="1290621"/>
            <a:ext cx="3854945" cy="1175757"/>
          </a:xfrm>
          <a:prstGeom prst="rect">
            <a:avLst/>
          </a:prstGeom>
        </p:spPr>
      </p:pic>
      <p:pic>
        <p:nvPicPr>
          <p:cNvPr id="4" name="Picture 2" descr="A close up of a screen&#10;&#10;Description generated with high confidence">
            <a:extLst>
              <a:ext uri="{FF2B5EF4-FFF2-40B4-BE49-F238E27FC236}">
                <a16:creationId xmlns:a16="http://schemas.microsoft.com/office/drawing/2014/main" id="{DCCF88A0-7781-44DF-A478-6DEE752B9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719" y="2399793"/>
            <a:ext cx="6423805" cy="210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622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EAC6F4-CC14-4018-8EB7-80E98A207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20B54FFC-1F45-4851-B17E-27AA9F2AA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1D2D494-2435-4150-B9D3-974CD924E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1919E1BB-9B82-4C97-919D-92ED3FFE6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6F8ACC16-1243-4719-B21E-C286C1026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453E1702-AF03-4993-9127-D048E93143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B0A6365B-1292-4142-BA51-04BCB3D4C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6F659694-7806-40DD-A70C-9F9F7F5A38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45" r="1" b="7060"/>
          <a:stretch/>
        </p:blipFill>
        <p:spPr>
          <a:xfrm>
            <a:off x="796065" y="10"/>
            <a:ext cx="11395934" cy="6857990"/>
          </a:xfrm>
          <a:custGeom>
            <a:avLst/>
            <a:gdLst>
              <a:gd name="connsiteX0" fmla="*/ 867942 w 11395934"/>
              <a:gd name="connsiteY0" fmla="*/ 0 h 6858000"/>
              <a:gd name="connsiteX1" fmla="*/ 1786638 w 11395934"/>
              <a:gd name="connsiteY1" fmla="*/ 0 h 6858000"/>
              <a:gd name="connsiteX2" fmla="*/ 11395934 w 11395934"/>
              <a:gd name="connsiteY2" fmla="*/ 0 h 6858000"/>
              <a:gd name="connsiteX3" fmla="*/ 11395934 w 11395934"/>
              <a:gd name="connsiteY3" fmla="*/ 6858000 h 6858000"/>
              <a:gd name="connsiteX4" fmla="*/ 1925619 w 11395934"/>
              <a:gd name="connsiteY4" fmla="*/ 6858000 h 6858000"/>
              <a:gd name="connsiteX5" fmla="*/ 1924311 w 11395934"/>
              <a:gd name="connsiteY5" fmla="*/ 6820097 h 6858000"/>
              <a:gd name="connsiteX6" fmla="*/ 1925076 w 11395934"/>
              <a:gd name="connsiteY6" fmla="*/ 6858000 h 6858000"/>
              <a:gd name="connsiteX7" fmla="*/ 1892647 w 11395934"/>
              <a:gd name="connsiteY7" fmla="*/ 6858000 h 6858000"/>
              <a:gd name="connsiteX8" fmla="*/ 0 w 11395934"/>
              <a:gd name="connsiteY8" fmla="*/ 5314276 h 6858000"/>
              <a:gd name="connsiteX9" fmla="*/ 867942 w 11395934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95934" h="6858000">
                <a:moveTo>
                  <a:pt x="867942" y="0"/>
                </a:moveTo>
                <a:lnTo>
                  <a:pt x="1786638" y="0"/>
                </a:lnTo>
                <a:lnTo>
                  <a:pt x="11395934" y="0"/>
                </a:lnTo>
                <a:lnTo>
                  <a:pt x="11395934" y="6858000"/>
                </a:lnTo>
                <a:lnTo>
                  <a:pt x="1925619" y="6858000"/>
                </a:lnTo>
                <a:lnTo>
                  <a:pt x="1924311" y="6820097"/>
                </a:lnTo>
                <a:lnTo>
                  <a:pt x="1925076" y="6858000"/>
                </a:lnTo>
                <a:lnTo>
                  <a:pt x="1892647" y="6858000"/>
                </a:lnTo>
                <a:lnTo>
                  <a:pt x="0" y="5314276"/>
                </a:lnTo>
                <a:cubicBezTo>
                  <a:pt x="282142" y="3542851"/>
                  <a:pt x="585800" y="1771425"/>
                  <a:pt x="86794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927554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A3CC463-F933-4AC4-86E1-5AC14B0C3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25D2DB-A12A-44DB-B00E-F4D622329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4180332" cy="278807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9154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close up of a screen&#10;&#10;Description generated with high confidence">
            <a:extLst>
              <a:ext uri="{FF2B5EF4-FFF2-40B4-BE49-F238E27FC236}">
                <a16:creationId xmlns:a16="http://schemas.microsoft.com/office/drawing/2014/main" id="{E74A2588-B762-4EA2-ACE9-DFE73B084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49" y="1245228"/>
            <a:ext cx="3854945" cy="127213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E7E7877-F64E-4EEA-B778-138031EFF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4180332" cy="278807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9154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F27C195-F75D-42CE-BAC0-CE76144F5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49" y="4396131"/>
            <a:ext cx="3854945" cy="117575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DD6C4F3-70FD-4F13-919C-702EE4886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0596" y="487090"/>
            <a:ext cx="6741849" cy="58978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A0B9BF3-397D-44BF-92DD-499BA4D3A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764" y="1232563"/>
            <a:ext cx="6410084" cy="440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510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63E10B8-7A5C-4E1D-BE92-AAA068608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485804"/>
            <a:ext cx="5533524" cy="351077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34572D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C32068-6A8E-44A5-BE2D-65E7EC2D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3" y="4157449"/>
            <a:ext cx="2686328" cy="22168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close up of a screen&#10;&#10;Description generated with high confidence">
            <a:extLst>
              <a:ext uri="{FF2B5EF4-FFF2-40B4-BE49-F238E27FC236}">
                <a16:creationId xmlns:a16="http://schemas.microsoft.com/office/drawing/2014/main" id="{E74A2588-B762-4EA2-ACE9-DFE73B084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66" y="4880819"/>
            <a:ext cx="2333643" cy="77010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3940A33-AE5F-4FC1-AFFF-1BC5DD32E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31827" y="4157449"/>
            <a:ext cx="2686328" cy="22168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F27C195-F75D-42CE-BAC0-CE76144F5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169" y="4931288"/>
            <a:ext cx="2333643" cy="71176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310DD53-17D0-4A12-A0E2-72F33348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6188" y="485805"/>
            <a:ext cx="5511179" cy="5888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A0B9BF3-397D-44BF-92DD-499BA4D3A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30" y="492693"/>
            <a:ext cx="5013428" cy="3488067"/>
          </a:xfrm>
          <a:prstGeom prst="rect">
            <a:avLst/>
          </a:prstGeom>
        </p:spPr>
      </p:pic>
      <p:pic>
        <p:nvPicPr>
          <p:cNvPr id="4" name="Picture 5" descr="A close up of a screen&#10;&#10;Description generated with very high confidence">
            <a:extLst>
              <a:ext uri="{FF2B5EF4-FFF2-40B4-BE49-F238E27FC236}">
                <a16:creationId xmlns:a16="http://schemas.microsoft.com/office/drawing/2014/main" id="{179F34E7-9154-4340-A50E-A64645A9B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0569" y="2527187"/>
            <a:ext cx="5508518" cy="152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582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20E82FB-BED7-4445-A30B-B43C8DB23EE5}"/>
              </a:ext>
            </a:extLst>
          </p:cNvPr>
          <p:cNvSpPr/>
          <p:nvPr/>
        </p:nvSpPr>
        <p:spPr>
          <a:xfrm>
            <a:off x="4431102" y="146649"/>
            <a:ext cx="4307456" cy="105817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355A2A-3052-40E1-902E-218B28D93E33}"/>
              </a:ext>
            </a:extLst>
          </p:cNvPr>
          <p:cNvSpPr/>
          <p:nvPr/>
        </p:nvSpPr>
        <p:spPr>
          <a:xfrm>
            <a:off x="4431101" y="1339970"/>
            <a:ext cx="4307456" cy="272594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217DCE-1A50-490D-AB7D-8C08A1B00368}"/>
              </a:ext>
            </a:extLst>
          </p:cNvPr>
          <p:cNvSpPr/>
          <p:nvPr/>
        </p:nvSpPr>
        <p:spPr>
          <a:xfrm>
            <a:off x="4431102" y="4201065"/>
            <a:ext cx="4307456" cy="14463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A341B6-D49D-4FBC-B69B-6F217EB25234}"/>
              </a:ext>
            </a:extLst>
          </p:cNvPr>
          <p:cNvSpPr/>
          <p:nvPr/>
        </p:nvSpPr>
        <p:spPr>
          <a:xfrm>
            <a:off x="4431101" y="5782573"/>
            <a:ext cx="4307456" cy="81375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07778F-77C8-449A-B6E3-E8FCD78C1FF8}"/>
              </a:ext>
            </a:extLst>
          </p:cNvPr>
          <p:cNvSpPr txBox="1"/>
          <p:nvPr/>
        </p:nvSpPr>
        <p:spPr>
          <a:xfrm>
            <a:off x="4508739" y="1467927"/>
            <a:ext cx="4224067" cy="147732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/>
              <a:t>Initialize data</a:t>
            </a:r>
          </a:p>
          <a:p>
            <a:pPr marL="342900" indent="-342900">
              <a:buAutoNum type="arabicPeriod"/>
            </a:pPr>
            <a:r>
              <a:rPr lang="en-US"/>
              <a:t>Find vertices</a:t>
            </a:r>
          </a:p>
          <a:p>
            <a:pPr marL="342900" indent="-342900">
              <a:buAutoNum type="arabicPeriod"/>
            </a:pPr>
            <a:r>
              <a:rPr lang="en-US"/>
              <a:t>Include add and remove edge functionality</a:t>
            </a:r>
          </a:p>
          <a:p>
            <a:pPr marL="342900" indent="-342900">
              <a:buAutoNum type="arabicPeriod"/>
            </a:pPr>
            <a:r>
              <a:rPr lang="en-US"/>
              <a:t>Find neighbors for nodes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F44A93-10A5-4AAD-816C-71DC91F2E3AB}"/>
              </a:ext>
            </a:extLst>
          </p:cNvPr>
          <p:cNvSpPr txBox="1"/>
          <p:nvPr/>
        </p:nvSpPr>
        <p:spPr>
          <a:xfrm>
            <a:off x="4508739" y="4285890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1. the algorithm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EDD1F6-B4D3-4130-AD89-7DB153163E5B}"/>
              </a:ext>
            </a:extLst>
          </p:cNvPr>
          <p:cNvSpPr txBox="1"/>
          <p:nvPr/>
        </p:nvSpPr>
        <p:spPr>
          <a:xfrm>
            <a:off x="4436852" y="5781135"/>
            <a:ext cx="431033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1. create a graph and implement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634722-33F4-4A41-B2B8-D1CCAA74EAE1}"/>
              </a:ext>
            </a:extLst>
          </p:cNvPr>
          <p:cNvSpPr txBox="1"/>
          <p:nvPr/>
        </p:nvSpPr>
        <p:spPr>
          <a:xfrm>
            <a:off x="4436853" y="188343"/>
            <a:ext cx="4037162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/>
              <a:t>Import data and data formats</a:t>
            </a:r>
          </a:p>
          <a:p>
            <a:pPr algn="ctr"/>
            <a:r>
              <a:rPr lang="en-US"/>
              <a:t>(Namedtuple for storing edge data)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665E2A0-F5D4-4CAF-A81F-628FCEADD1A2}"/>
              </a:ext>
            </a:extLst>
          </p:cNvPr>
          <p:cNvSpPr/>
          <p:nvPr/>
        </p:nvSpPr>
        <p:spPr>
          <a:xfrm>
            <a:off x="2731326" y="4200288"/>
            <a:ext cx="1654143" cy="84406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4499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DE53642-990D-44AD-986B-406DD76DFFED}"/>
              </a:ext>
            </a:extLst>
          </p:cNvPr>
          <p:cNvSpPr/>
          <p:nvPr/>
        </p:nvSpPr>
        <p:spPr>
          <a:xfrm>
            <a:off x="3036498" y="491705"/>
            <a:ext cx="5673305" cy="58314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7E123AAE-7C5D-4EC5-B570-7141C940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E68FE8-33EE-42EC-8894-0492375502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56E7754-2B34-43BD-9A77-1F82134FA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720" y="485316"/>
            <a:ext cx="3605203" cy="3845784"/>
          </a:xfrm>
          <a:prstGeom prst="rect">
            <a:avLst/>
          </a:prstGeom>
        </p:spPr>
      </p:pic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C4B3360-B78A-456D-881B-2D79C2501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4260350"/>
            <a:ext cx="3605841" cy="191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80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A white cat with its mouth open&#10;&#10;Description generated with very high confidence">
            <a:extLst>
              <a:ext uri="{FF2B5EF4-FFF2-40B4-BE49-F238E27FC236}">
                <a16:creationId xmlns:a16="http://schemas.microsoft.com/office/drawing/2014/main" id="{63268334-B1BA-437F-9E80-2CCFA3FEC9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13" r="11753" b="-2"/>
          <a:stretch/>
        </p:blipFill>
        <p:spPr>
          <a:xfrm>
            <a:off x="6892924" y="10"/>
            <a:ext cx="5299077" cy="6857990"/>
          </a:xfrm>
          <a:custGeom>
            <a:avLst/>
            <a:gdLst>
              <a:gd name="connsiteX0" fmla="*/ 836871 w 5299077"/>
              <a:gd name="connsiteY0" fmla="*/ 0 h 6858000"/>
              <a:gd name="connsiteX1" fmla="*/ 5299077 w 5299077"/>
              <a:gd name="connsiteY1" fmla="*/ 0 h 6858000"/>
              <a:gd name="connsiteX2" fmla="*/ 5299077 w 5299077"/>
              <a:gd name="connsiteY2" fmla="*/ 6858000 h 6858000"/>
              <a:gd name="connsiteX3" fmla="*/ 1911312 w 5299077"/>
              <a:gd name="connsiteY3" fmla="*/ 6858000 h 6858000"/>
              <a:gd name="connsiteX4" fmla="*/ 0 w 5299077"/>
              <a:gd name="connsiteY4" fmla="*/ 5333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55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57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58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161FBF1-CCFD-45FC-9F5A-14B2B1C5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80" y="685800"/>
            <a:ext cx="5260680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2. </a:t>
            </a:r>
            <a:r>
              <a:rPr lang="en-US" b="1" dirty="0">
                <a:solidFill>
                  <a:schemeClr val="accent5"/>
                </a:solidFill>
              </a:rPr>
              <a:t>Why</a:t>
            </a:r>
            <a:r>
              <a:rPr lang="en-US" dirty="0"/>
              <a:t> would one use Dijkstra?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5198F-917A-4828-9CD0-050BFA934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66999"/>
            <a:ext cx="5260680" cy="31242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/>
              <a:t>Dijkstra's algorithm is used to calculate the shortest path between two points from a single source (2)</a:t>
            </a:r>
          </a:p>
          <a:p>
            <a:pPr>
              <a:lnSpc>
                <a:spcPct val="90000"/>
              </a:lnSpc>
            </a:pPr>
            <a:r>
              <a:rPr lang="en-US" sz="1600"/>
              <a:t>For example,</a:t>
            </a:r>
          </a:p>
          <a:p>
            <a:pPr lvl="1">
              <a:lnSpc>
                <a:spcPct val="90000"/>
              </a:lnSpc>
            </a:pPr>
            <a:r>
              <a:rPr lang="en-US" sz="1600"/>
              <a:t>This could be in the form of navigating streets </a:t>
            </a:r>
          </a:p>
          <a:p>
            <a:pPr lvl="1">
              <a:lnSpc>
                <a:spcPct val="90000"/>
              </a:lnSpc>
            </a:pPr>
            <a:r>
              <a:rPr lang="en-US" sz="1600"/>
              <a:t>Routing through a network </a:t>
            </a:r>
          </a:p>
          <a:p>
            <a:pPr lvl="1">
              <a:lnSpc>
                <a:spcPct val="90000"/>
              </a:lnSpc>
            </a:pPr>
            <a:r>
              <a:rPr lang="en-US" sz="1600"/>
              <a:t>Flight planning </a:t>
            </a:r>
          </a:p>
          <a:p>
            <a:pPr>
              <a:lnSpc>
                <a:spcPct val="90000"/>
              </a:lnSpc>
            </a:pPr>
            <a:endParaRPr lang="en-US" sz="1600"/>
          </a:p>
          <a:p>
            <a:pPr marL="0" indent="0">
              <a:lnSpc>
                <a:spcPct val="90000"/>
              </a:lnSpc>
              <a:buNone/>
            </a:pPr>
            <a:endParaRPr lang="en-US" sz="1600" dirty="0"/>
          </a:p>
          <a:p>
            <a:pPr marL="0" indent="0">
              <a:lnSpc>
                <a:spcPct val="90000"/>
              </a:lnSpc>
              <a:buNone/>
            </a:pPr>
            <a:endParaRPr lang="en-US" sz="1600" dirty="0"/>
          </a:p>
          <a:p>
            <a:pPr>
              <a:lnSpc>
                <a:spcPct val="90000"/>
              </a:lnSpc>
              <a:buNone/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767066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20E82FB-BED7-4445-A30B-B43C8DB23EE5}"/>
              </a:ext>
            </a:extLst>
          </p:cNvPr>
          <p:cNvSpPr/>
          <p:nvPr/>
        </p:nvSpPr>
        <p:spPr>
          <a:xfrm>
            <a:off x="4431102" y="146649"/>
            <a:ext cx="4307456" cy="105817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355A2A-3052-40E1-902E-218B28D93E33}"/>
              </a:ext>
            </a:extLst>
          </p:cNvPr>
          <p:cNvSpPr/>
          <p:nvPr/>
        </p:nvSpPr>
        <p:spPr>
          <a:xfrm>
            <a:off x="4431101" y="1339970"/>
            <a:ext cx="4307456" cy="272594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217DCE-1A50-490D-AB7D-8C08A1B00368}"/>
              </a:ext>
            </a:extLst>
          </p:cNvPr>
          <p:cNvSpPr/>
          <p:nvPr/>
        </p:nvSpPr>
        <p:spPr>
          <a:xfrm>
            <a:off x="4431102" y="4201065"/>
            <a:ext cx="4307456" cy="14463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A341B6-D49D-4FBC-B69B-6F217EB25234}"/>
              </a:ext>
            </a:extLst>
          </p:cNvPr>
          <p:cNvSpPr/>
          <p:nvPr/>
        </p:nvSpPr>
        <p:spPr>
          <a:xfrm>
            <a:off x="4431101" y="5782573"/>
            <a:ext cx="4307456" cy="81375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07778F-77C8-449A-B6E3-E8FCD78C1FF8}"/>
              </a:ext>
            </a:extLst>
          </p:cNvPr>
          <p:cNvSpPr txBox="1"/>
          <p:nvPr/>
        </p:nvSpPr>
        <p:spPr>
          <a:xfrm>
            <a:off x="4508739" y="1467927"/>
            <a:ext cx="4224067" cy="147732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/>
              <a:t>Initialize data</a:t>
            </a:r>
          </a:p>
          <a:p>
            <a:pPr marL="342900" indent="-342900">
              <a:buAutoNum type="arabicPeriod"/>
            </a:pPr>
            <a:r>
              <a:rPr lang="en-US"/>
              <a:t>Find vertices</a:t>
            </a:r>
          </a:p>
          <a:p>
            <a:pPr marL="342900" indent="-342900">
              <a:buAutoNum type="arabicPeriod"/>
            </a:pPr>
            <a:r>
              <a:rPr lang="en-US"/>
              <a:t>Include add and remove edge functionality</a:t>
            </a:r>
          </a:p>
          <a:p>
            <a:pPr marL="342900" indent="-342900">
              <a:buAutoNum type="arabicPeriod"/>
            </a:pPr>
            <a:r>
              <a:rPr lang="en-US"/>
              <a:t>Find neighbors for nodes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F44A93-10A5-4AAD-816C-71DC91F2E3AB}"/>
              </a:ext>
            </a:extLst>
          </p:cNvPr>
          <p:cNvSpPr txBox="1"/>
          <p:nvPr/>
        </p:nvSpPr>
        <p:spPr>
          <a:xfrm>
            <a:off x="4508739" y="4285890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1. the algorithm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EDD1F6-B4D3-4130-AD89-7DB153163E5B}"/>
              </a:ext>
            </a:extLst>
          </p:cNvPr>
          <p:cNvSpPr txBox="1"/>
          <p:nvPr/>
        </p:nvSpPr>
        <p:spPr>
          <a:xfrm>
            <a:off x="4436852" y="5781135"/>
            <a:ext cx="431033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1. create a graph and implement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634722-33F4-4A41-B2B8-D1CCAA74EAE1}"/>
              </a:ext>
            </a:extLst>
          </p:cNvPr>
          <p:cNvSpPr txBox="1"/>
          <p:nvPr/>
        </p:nvSpPr>
        <p:spPr>
          <a:xfrm>
            <a:off x="4436853" y="188343"/>
            <a:ext cx="4037162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/>
              <a:t>Import data and data formats</a:t>
            </a:r>
          </a:p>
          <a:p>
            <a:pPr algn="ctr"/>
            <a:r>
              <a:rPr lang="en-US"/>
              <a:t>(Namedtuple for storing edge data)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665E2A0-F5D4-4CAF-A81F-628FCEADD1A2}"/>
              </a:ext>
            </a:extLst>
          </p:cNvPr>
          <p:cNvSpPr/>
          <p:nvPr/>
        </p:nvSpPr>
        <p:spPr>
          <a:xfrm>
            <a:off x="2731326" y="5781797"/>
            <a:ext cx="1654143" cy="84406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653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276504-FCC7-4841-8F39-207414B868BA}"/>
              </a:ext>
            </a:extLst>
          </p:cNvPr>
          <p:cNvSpPr/>
          <p:nvPr/>
        </p:nvSpPr>
        <p:spPr>
          <a:xfrm>
            <a:off x="2863970" y="966158"/>
            <a:ext cx="7326701" cy="278345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screen shot of a clock&#10;&#10;Description generated with high confidence">
            <a:extLst>
              <a:ext uri="{FF2B5EF4-FFF2-40B4-BE49-F238E27FC236}">
                <a16:creationId xmlns:a16="http://schemas.microsoft.com/office/drawing/2014/main" id="{4D011147-E4FB-47CB-A81A-DBBEF3337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796" y="1428870"/>
            <a:ext cx="6423803" cy="17717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263CEAD-E581-482C-B3C9-1570692B2E5E}"/>
              </a:ext>
            </a:extLst>
          </p:cNvPr>
          <p:cNvSpPr/>
          <p:nvPr/>
        </p:nvSpPr>
        <p:spPr>
          <a:xfrm>
            <a:off x="3790950" y="2752725"/>
            <a:ext cx="2066925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0198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276504-FCC7-4841-8F39-207414B868BA}"/>
              </a:ext>
            </a:extLst>
          </p:cNvPr>
          <p:cNvSpPr/>
          <p:nvPr/>
        </p:nvSpPr>
        <p:spPr>
          <a:xfrm>
            <a:off x="2863970" y="966158"/>
            <a:ext cx="7326701" cy="278345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screen shot of a clock&#10;&#10;Description generated with high confidence">
            <a:extLst>
              <a:ext uri="{FF2B5EF4-FFF2-40B4-BE49-F238E27FC236}">
                <a16:creationId xmlns:a16="http://schemas.microsoft.com/office/drawing/2014/main" id="{4D011147-E4FB-47CB-A81A-DBBEF3337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796" y="1428870"/>
            <a:ext cx="6423803" cy="177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0113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47B1A-E0F9-4443-84CE-9434664D7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3937957"/>
          </a:xfrm>
        </p:spPr>
        <p:txBody>
          <a:bodyPr>
            <a:normAutofit/>
          </a:bodyPr>
          <a:lstStyle/>
          <a:p>
            <a:r>
              <a:rPr lang="en-US" dirty="0"/>
              <a:t>Citations</a:t>
            </a:r>
            <a:br>
              <a:rPr lang="en-US" dirty="0"/>
            </a:br>
            <a:r>
              <a:rPr lang="en-US" sz="1600" dirty="0"/>
              <a:t>1) Britannica, The Editors of Encyclopaedia. “Edsger Dijkstra.” </a:t>
            </a:r>
            <a:r>
              <a:rPr lang="en-US" sz="1600" i="1" dirty="0"/>
              <a:t>Encyclopædia Britannica</a:t>
            </a:r>
            <a:r>
              <a:rPr lang="en-US" sz="1600" dirty="0"/>
              <a:t>, Encyclopædia Britannica, Inc., 2 Aug. 2018, </a:t>
            </a:r>
            <a:r>
              <a:rPr lang="en-US" sz="1600" dirty="0">
                <a:hlinkClick r:id="rId2"/>
              </a:rPr>
              <a:t>www.britannica.com/biography/Edsger-Dijkstra</a:t>
            </a:r>
            <a:r>
              <a:rPr lang="en-US" sz="1600" dirty="0"/>
              <a:t>.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2) Cormen, T., Leiserson, C., Rivest, R., Stein, C. (2009). Introduction to Algorithms. Cambridge, Mass: MIT press.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3)  Faria, Al, Valente, M., Gupta, U., Saliu, V. (2015) Dijkstra's Shortest Path in Hardware. Columbia University.</a:t>
            </a:r>
            <a:br>
              <a:rPr lang="en-US" sz="1600" dirty="0"/>
            </a:br>
            <a:r>
              <a:rPr lang="en-US" sz="1600" dirty="0">
                <a:ea typeface="+mj-lt"/>
                <a:cs typeface="+mj-lt"/>
                <a:hlinkClick r:id="rId3" invalidUrl="http://"/>
              </a:rPr>
              <a:t>http://www.cs.columbia.edu/~sedwards/classes/2015/4840/reports/Labyrinth.pdf </a:t>
            </a:r>
            <a:br>
              <a:rPr lang="en-US" sz="1600" dirty="0">
                <a:ea typeface="+mj-lt"/>
                <a:cs typeface="+mj-lt"/>
                <a:hlinkClick r:id="rId4" invalidUrl="http://"/>
              </a:rPr>
            </a:br>
            <a:br>
              <a:rPr lang="en-US" sz="1600" dirty="0">
                <a:ea typeface="+mj-lt"/>
                <a:cs typeface="+mj-lt"/>
                <a:hlinkClick r:id="rId5" invalidUrl="http://"/>
              </a:rPr>
            </a:br>
            <a:r>
              <a:rPr lang="en-US" sz="1600" dirty="0">
                <a:ea typeface="+mj-lt"/>
                <a:cs typeface="+mj-lt"/>
              </a:rPr>
              <a:t>4) Larmore, L., CSC269 Lecture notes.  University of Nevada, Las Vegas</a:t>
            </a:r>
            <a:br>
              <a:rPr lang="en-US" sz="1600" dirty="0">
                <a:ea typeface="+mj-lt"/>
                <a:cs typeface="+mj-lt"/>
              </a:rPr>
            </a:br>
            <a:r>
              <a:rPr lang="en-US" sz="1600" dirty="0">
                <a:ea typeface="+mj-lt"/>
                <a:cs typeface="+mj-lt"/>
                <a:hlinkClick r:id="rId6" invalidUrl="http://"/>
              </a:rPr>
              <a:t>http://web.cs.unlv.edu/larmore/Courses/CSC269/pathing</a:t>
            </a:r>
            <a:br>
              <a:rPr lang="en-US" sz="1600" dirty="0">
                <a:ea typeface="+mj-lt"/>
                <a:cs typeface="+mj-lt"/>
                <a:hlinkClick r:id="rId7" invalidUrl="http://"/>
              </a:rPr>
            </a:br>
            <a:br>
              <a:rPr lang="en-US" sz="1600" dirty="0">
                <a:ea typeface="+mj-lt"/>
                <a:cs typeface="+mj-lt"/>
                <a:hlinkClick r:id="rId8" invalidUrl="http://"/>
              </a:rPr>
            </a:br>
            <a:r>
              <a:rPr lang="en-US" sz="1600">
                <a:ea typeface="+mj-lt"/>
                <a:cs typeface="+mj-lt"/>
              </a:rPr>
              <a:t>5) Patel, A., (2018). Introduction to A*. Blog post from theory.stanford.edu</a:t>
            </a:r>
            <a:br>
              <a:rPr lang="en-US" sz="1600" dirty="0">
                <a:ea typeface="+mj-lt"/>
                <a:cs typeface="+mj-lt"/>
              </a:rPr>
            </a:br>
            <a:r>
              <a:rPr lang="en-US" sz="1600" dirty="0">
                <a:ea typeface="+mj-lt"/>
                <a:cs typeface="+mj-lt"/>
                <a:hlinkClick r:id="rId9"/>
              </a:rPr>
              <a:t>http://theory.stanford.edu/~amitp/GameProgramming/AStarComparison.html</a:t>
            </a:r>
            <a:endParaRPr lang="en-US" sz="1600" dirty="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301809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FF78026-DEBB-4D5A-9A4E-872456603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2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5E1684-CF44-4EAD-B3A4-FCE98461F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picture containing brown, sky&#10;&#10;Description generated with high confidence">
            <a:extLst>
              <a:ext uri="{FF2B5EF4-FFF2-40B4-BE49-F238E27FC236}">
                <a16:creationId xmlns:a16="http://schemas.microsoft.com/office/drawing/2014/main" id="{F5BBEA1A-A6C6-4FC3-A412-4B19E1379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467" y="643467"/>
            <a:ext cx="5571066" cy="55710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49B3F4-E044-4D25-8F24-209AE30173FD}"/>
              </a:ext>
            </a:extLst>
          </p:cNvPr>
          <p:cNvSpPr txBox="1"/>
          <p:nvPr/>
        </p:nvSpPr>
        <p:spPr>
          <a:xfrm>
            <a:off x="4724400" y="482221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823924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2AFBF86-5DAF-4D46-8786-F4C7A376C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E19B3BDB-2DCF-406C-9AA8-9E0970E1B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12B0D721-E797-4F4F-929E-7008008C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9530C853-97C0-43FB-B7C2-1E5E42A73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DCAD804E-1F0F-4678-871B-39A05266F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3EE94EE6-76C6-4910-A4B6-935054712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87D2EB15-59ED-43BB-8CED-7BA0BB5D3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6" name="Rounded Rectangle 16">
            <a:extLst>
              <a:ext uri="{FF2B5EF4-FFF2-40B4-BE49-F238E27FC236}">
                <a16:creationId xmlns:a16="http://schemas.microsoft.com/office/drawing/2014/main" id="{8C2CE3DB-200E-4445-B316-69FE3850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72279" y="648931"/>
            <a:ext cx="8930745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29C70A0-97BB-4FBE-AD74-F78953155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221" y="1011765"/>
            <a:ext cx="6022131" cy="45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255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F20050C-409A-427F-8B1B-CC080E4B9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9A6442D-4773-4F5E-B862-1FC2BB1C46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2C627CDA-214B-4BBA-8D42-39B961B28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4DFE7697-C523-4CA4-8F34-CBB0CFB105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83F6E0A8-0638-4D6F-88E9-14A58EB5AE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B89E237D-6539-40AD-8DC8-84FCF6B3DE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61257D0-6EE7-49E5-8F18-1434BF087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3EE9AE7-7235-4DE3-BDA5-2BDF8BD71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9440347" cy="1752599"/>
          </a:xfrm>
        </p:spPr>
        <p:txBody>
          <a:bodyPr>
            <a:normAutofit/>
          </a:bodyPr>
          <a:lstStyle/>
          <a:p>
            <a:r>
              <a:rPr lang="en-US" sz="3000" dirty="0"/>
              <a:t>3. </a:t>
            </a:r>
            <a:r>
              <a:rPr lang="en-US" sz="3000" b="1" dirty="0">
                <a:solidFill>
                  <a:schemeClr val="accent5"/>
                </a:solidFill>
              </a:rPr>
              <a:t>Assumptions</a:t>
            </a:r>
            <a:r>
              <a:rPr lang="en-US" sz="3000" dirty="0"/>
              <a:t>: when</a:t>
            </a:r>
            <a:r>
              <a:rPr lang="en-US" sz="3000" b="1" dirty="0"/>
              <a:t> </a:t>
            </a:r>
            <a:r>
              <a:rPr lang="en-US" sz="3000" dirty="0"/>
              <a:t>would one use Dijkstra's?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5CEA8-3B4F-4021-A16F-4B553077E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1367" y="2206924"/>
            <a:ext cx="7858839" cy="3124201"/>
          </a:xfrm>
        </p:spPr>
        <p:txBody>
          <a:bodyPr>
            <a:normAutofit/>
          </a:bodyPr>
          <a:lstStyle/>
          <a:p>
            <a:pPr marL="457200" indent="-457200">
              <a:lnSpc>
                <a:spcPct val="90000"/>
              </a:lnSpc>
              <a:buAutoNum type="arabicPeriod"/>
            </a:pPr>
            <a:r>
              <a:rPr lang="en-US" sz="2000" dirty="0"/>
              <a:t>Weighted graph may be directed or undirected</a:t>
            </a:r>
          </a:p>
          <a:p>
            <a:pPr marL="457200" indent="-457200">
              <a:lnSpc>
                <a:spcPct val="90000"/>
              </a:lnSpc>
              <a:buAutoNum type="arabicPeriod"/>
            </a:pPr>
            <a:r>
              <a:rPr lang="en-US" sz="2000" dirty="0"/>
              <a:t>Weighted graph vertices must be connected</a:t>
            </a:r>
          </a:p>
          <a:p>
            <a:pPr marL="457200" indent="-457200">
              <a:lnSpc>
                <a:spcPct val="90000"/>
              </a:lnSpc>
              <a:buAutoNum type="arabicPeriod"/>
            </a:pPr>
            <a:r>
              <a:rPr lang="en-US" sz="2000" dirty="0"/>
              <a:t>Edges (or vertices) must have nonnegative weights</a:t>
            </a:r>
          </a:p>
          <a:p>
            <a:pPr marL="1028700" lvl="1">
              <a:lnSpc>
                <a:spcPct val="90000"/>
              </a:lnSpc>
              <a:buAutoNum type="arabicPeriod"/>
            </a:pPr>
            <a:r>
              <a:rPr lang="en-US" dirty="0"/>
              <a:t>Otherwise, it will loop forever if sum of all weights is less than zero (2)</a:t>
            </a:r>
          </a:p>
          <a:p>
            <a:pPr marL="1028700" lvl="1">
              <a:lnSpc>
                <a:spcPct val="90000"/>
              </a:lnSpc>
              <a:buAutoNum type="arabicPeriod"/>
            </a:pPr>
            <a:r>
              <a:rPr lang="en-US" dirty="0"/>
              <a:t>It would confuse min-priority que (as we will see later)</a:t>
            </a:r>
          </a:p>
        </p:txBody>
      </p:sp>
    </p:spTree>
    <p:extLst>
      <p:ext uri="{BB962C8B-B14F-4D97-AF65-F5344CB8AC3E}">
        <p14:creationId xmlns:p14="http://schemas.microsoft.com/office/powerpoint/2010/main" val="773961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2AFBF86-5DAF-4D46-8786-F4C7A376C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19B3BDB-2DCF-406C-9AA8-9E0970E1B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12B0D721-E797-4F4F-929E-7008008C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9530C853-97C0-43FB-B7C2-1E5E42A73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DCAD804E-1F0F-4678-871B-39A05266F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3EE94EE6-76C6-4910-A4B6-935054712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87D2EB15-59ED-43BB-8CED-7BA0BB5D3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5" name="Rounded Rectangle 16">
            <a:extLst>
              <a:ext uri="{FF2B5EF4-FFF2-40B4-BE49-F238E27FC236}">
                <a16:creationId xmlns:a16="http://schemas.microsoft.com/office/drawing/2014/main" id="{8C2CE3DB-200E-4445-B316-69FE3850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72279" y="648931"/>
            <a:ext cx="8930745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person holding a sign&#10;&#10;Description generated with very high confidence">
            <a:extLst>
              <a:ext uri="{FF2B5EF4-FFF2-40B4-BE49-F238E27FC236}">
                <a16:creationId xmlns:a16="http://schemas.microsoft.com/office/drawing/2014/main" id="{057D4121-6AF9-49B7-953D-DCE7DB58C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374" y="1011765"/>
            <a:ext cx="4637824" cy="45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4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F4961C8-3525-49B1-A4CF-2FD2BEA9F2D0}"/>
              </a:ext>
            </a:extLst>
          </p:cNvPr>
          <p:cNvSpPr/>
          <p:nvPr/>
        </p:nvSpPr>
        <p:spPr>
          <a:xfrm>
            <a:off x="2302164" y="2914073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D9174DC-90A0-4BF2-909B-68D057EA6D8B}"/>
              </a:ext>
            </a:extLst>
          </p:cNvPr>
          <p:cNvSpPr/>
          <p:nvPr/>
        </p:nvSpPr>
        <p:spPr>
          <a:xfrm>
            <a:off x="4749799" y="2198255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EDE1CBF-9025-46DB-B209-BFB5BAC7F6B2}"/>
              </a:ext>
            </a:extLst>
          </p:cNvPr>
          <p:cNvSpPr/>
          <p:nvPr/>
        </p:nvSpPr>
        <p:spPr>
          <a:xfrm>
            <a:off x="6458526" y="3745345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4E01A55-CDA7-4EDF-912A-464C70F5A546}"/>
              </a:ext>
            </a:extLst>
          </p:cNvPr>
          <p:cNvSpPr/>
          <p:nvPr/>
        </p:nvSpPr>
        <p:spPr>
          <a:xfrm>
            <a:off x="8398163" y="212898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B2221B3-4003-4B91-8B8D-3B232E237C56}"/>
              </a:ext>
            </a:extLst>
          </p:cNvPr>
          <p:cNvSpPr/>
          <p:nvPr/>
        </p:nvSpPr>
        <p:spPr>
          <a:xfrm>
            <a:off x="4287980" y="4807527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145E6D-80B2-4828-95F5-B4CDA1FB502E}"/>
              </a:ext>
            </a:extLst>
          </p:cNvPr>
          <p:cNvCxnSpPr/>
          <p:nvPr/>
        </p:nvCxnSpPr>
        <p:spPr>
          <a:xfrm>
            <a:off x="5604164" y="2960255"/>
            <a:ext cx="995218" cy="925945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7560F39-60BF-4B18-A666-F12246F0B4FE}"/>
              </a:ext>
            </a:extLst>
          </p:cNvPr>
          <p:cNvCxnSpPr/>
          <p:nvPr/>
        </p:nvCxnSpPr>
        <p:spPr>
          <a:xfrm flipV="1">
            <a:off x="3168072" y="2766291"/>
            <a:ext cx="1630218" cy="401781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84098C-7F08-4D09-97E5-F83904E9BC52}"/>
              </a:ext>
            </a:extLst>
          </p:cNvPr>
          <p:cNvCxnSpPr/>
          <p:nvPr/>
        </p:nvCxnSpPr>
        <p:spPr>
          <a:xfrm flipH="1">
            <a:off x="4844472" y="3098799"/>
            <a:ext cx="263236" cy="1734128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F06C46-EBF5-4129-AB0E-FC2937B1B2F8}"/>
              </a:ext>
            </a:extLst>
          </p:cNvPr>
          <p:cNvCxnSpPr/>
          <p:nvPr/>
        </p:nvCxnSpPr>
        <p:spPr>
          <a:xfrm flipV="1">
            <a:off x="5234709" y="4509654"/>
            <a:ext cx="1306944" cy="609600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8FA771-8326-483D-A17E-4C02F3BA4E0E}"/>
              </a:ext>
            </a:extLst>
          </p:cNvPr>
          <p:cNvCxnSpPr/>
          <p:nvPr/>
        </p:nvCxnSpPr>
        <p:spPr>
          <a:xfrm flipH="1">
            <a:off x="7257473" y="2867891"/>
            <a:ext cx="1221509" cy="1018309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052D7D8-61A2-4923-B214-B0848104BC14}"/>
              </a:ext>
            </a:extLst>
          </p:cNvPr>
          <p:cNvSpPr txBox="1"/>
          <p:nvPr/>
        </p:nvSpPr>
        <p:spPr>
          <a:xfrm>
            <a:off x="1834551" y="260229"/>
            <a:ext cx="8364747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/>
              <a:t>This is a graph. Graphs are made up from nodes (vertices) and edges.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063C3-CE94-4E8F-B921-A7366BAFA623}"/>
              </a:ext>
            </a:extLst>
          </p:cNvPr>
          <p:cNvSpPr txBox="1"/>
          <p:nvPr/>
        </p:nvSpPr>
        <p:spPr>
          <a:xfrm>
            <a:off x="1561381" y="1654834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Nodes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E407FA-C732-4753-8330-BDA4F093824B}"/>
              </a:ext>
            </a:extLst>
          </p:cNvPr>
          <p:cNvSpPr txBox="1"/>
          <p:nvPr/>
        </p:nvSpPr>
        <p:spPr>
          <a:xfrm>
            <a:off x="8059947" y="4990380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Edges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DF7CDE-22F7-4574-B88A-781B1E9D0272}"/>
              </a:ext>
            </a:extLst>
          </p:cNvPr>
          <p:cNvCxnSpPr/>
          <p:nvPr/>
        </p:nvCxnSpPr>
        <p:spPr>
          <a:xfrm>
            <a:off x="3252158" y="1843177"/>
            <a:ext cx="1460739" cy="4974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3EF16E-4DFF-4CBC-940C-F6C26339E060}"/>
              </a:ext>
            </a:extLst>
          </p:cNvPr>
          <p:cNvCxnSpPr>
            <a:cxnSpLocks/>
          </p:cNvCxnSpPr>
          <p:nvPr/>
        </p:nvCxnSpPr>
        <p:spPr>
          <a:xfrm flipH="1">
            <a:off x="2498782" y="1943818"/>
            <a:ext cx="149526" cy="7274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6E1ACD-4C31-45EA-9C14-E1C84E0F4702}"/>
              </a:ext>
            </a:extLst>
          </p:cNvPr>
          <p:cNvCxnSpPr>
            <a:cxnSpLocks/>
          </p:cNvCxnSpPr>
          <p:nvPr/>
        </p:nvCxnSpPr>
        <p:spPr>
          <a:xfrm flipH="1" flipV="1">
            <a:off x="8206595" y="3447691"/>
            <a:ext cx="1026544" cy="14434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0AF588-6130-4A0E-8212-1273B553F1CD}"/>
              </a:ext>
            </a:extLst>
          </p:cNvPr>
          <p:cNvCxnSpPr>
            <a:cxnSpLocks/>
          </p:cNvCxnSpPr>
          <p:nvPr/>
        </p:nvCxnSpPr>
        <p:spPr>
          <a:xfrm flipH="1" flipV="1">
            <a:off x="6179388" y="4914183"/>
            <a:ext cx="2679940" cy="3651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573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F4961C8-3525-49B1-A4CF-2FD2BEA9F2D0}"/>
              </a:ext>
            </a:extLst>
          </p:cNvPr>
          <p:cNvSpPr/>
          <p:nvPr/>
        </p:nvSpPr>
        <p:spPr>
          <a:xfrm>
            <a:off x="2302164" y="2914073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D9174DC-90A0-4BF2-909B-68D057EA6D8B}"/>
              </a:ext>
            </a:extLst>
          </p:cNvPr>
          <p:cNvSpPr/>
          <p:nvPr/>
        </p:nvSpPr>
        <p:spPr>
          <a:xfrm>
            <a:off x="4749799" y="2198255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EDE1CBF-9025-46DB-B209-BFB5BAC7F6B2}"/>
              </a:ext>
            </a:extLst>
          </p:cNvPr>
          <p:cNvSpPr/>
          <p:nvPr/>
        </p:nvSpPr>
        <p:spPr>
          <a:xfrm>
            <a:off x="6458526" y="3745345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4E01A55-CDA7-4EDF-912A-464C70F5A546}"/>
              </a:ext>
            </a:extLst>
          </p:cNvPr>
          <p:cNvSpPr/>
          <p:nvPr/>
        </p:nvSpPr>
        <p:spPr>
          <a:xfrm>
            <a:off x="8398163" y="212898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B2221B3-4003-4B91-8B8D-3B232E237C56}"/>
              </a:ext>
            </a:extLst>
          </p:cNvPr>
          <p:cNvSpPr/>
          <p:nvPr/>
        </p:nvSpPr>
        <p:spPr>
          <a:xfrm>
            <a:off x="4287980" y="4807527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145E6D-80B2-4828-95F5-B4CDA1FB502E}"/>
              </a:ext>
            </a:extLst>
          </p:cNvPr>
          <p:cNvCxnSpPr/>
          <p:nvPr/>
        </p:nvCxnSpPr>
        <p:spPr>
          <a:xfrm>
            <a:off x="5604164" y="2960255"/>
            <a:ext cx="995218" cy="925945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7560F39-60BF-4B18-A666-F12246F0B4FE}"/>
              </a:ext>
            </a:extLst>
          </p:cNvPr>
          <p:cNvCxnSpPr/>
          <p:nvPr/>
        </p:nvCxnSpPr>
        <p:spPr>
          <a:xfrm flipV="1">
            <a:off x="3168072" y="2766291"/>
            <a:ext cx="1630218" cy="401781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84098C-7F08-4D09-97E5-F83904E9BC52}"/>
              </a:ext>
            </a:extLst>
          </p:cNvPr>
          <p:cNvCxnSpPr/>
          <p:nvPr/>
        </p:nvCxnSpPr>
        <p:spPr>
          <a:xfrm flipH="1">
            <a:off x="4844472" y="3098799"/>
            <a:ext cx="263236" cy="1734128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F06C46-EBF5-4129-AB0E-FC2937B1B2F8}"/>
              </a:ext>
            </a:extLst>
          </p:cNvPr>
          <p:cNvCxnSpPr/>
          <p:nvPr/>
        </p:nvCxnSpPr>
        <p:spPr>
          <a:xfrm flipV="1">
            <a:off x="5234709" y="4509654"/>
            <a:ext cx="1306944" cy="609600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8FA771-8326-483D-A17E-4C02F3BA4E0E}"/>
              </a:ext>
            </a:extLst>
          </p:cNvPr>
          <p:cNvCxnSpPr/>
          <p:nvPr/>
        </p:nvCxnSpPr>
        <p:spPr>
          <a:xfrm flipH="1">
            <a:off x="7257473" y="2867891"/>
            <a:ext cx="1221509" cy="1018309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052D7D8-61A2-4923-B214-B0848104BC14}"/>
              </a:ext>
            </a:extLst>
          </p:cNvPr>
          <p:cNvSpPr txBox="1"/>
          <p:nvPr/>
        </p:nvSpPr>
        <p:spPr>
          <a:xfrm>
            <a:off x="1834551" y="260229"/>
            <a:ext cx="9029985" cy="13849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/>
              <a:t>Graphs can be directed or undirected.</a:t>
            </a:r>
          </a:p>
          <a:p>
            <a:pPr algn="ctr"/>
            <a:r>
              <a:rPr lang="en-US" sz="2800" b="1" dirty="0"/>
              <a:t>Dijkstra can be used on directed or undirected graphs.</a:t>
            </a:r>
          </a:p>
          <a:p>
            <a:pPr algn="ctr"/>
            <a:r>
              <a:rPr lang="en-US" sz="2800" b="1" dirty="0"/>
              <a:t>This graph is undirected:</a:t>
            </a:r>
          </a:p>
        </p:txBody>
      </p:sp>
    </p:spTree>
    <p:extLst>
      <p:ext uri="{BB962C8B-B14F-4D97-AF65-F5344CB8AC3E}">
        <p14:creationId xmlns:p14="http://schemas.microsoft.com/office/powerpoint/2010/main" val="37567295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EB8F22"/>
      </a:accent1>
      <a:accent2>
        <a:srgbClr val="CD4223"/>
      </a:accent2>
      <a:accent3>
        <a:srgbClr val="A89374"/>
      </a:accent3>
      <a:accent4>
        <a:srgbClr val="83AA67"/>
      </a:accent4>
      <a:accent5>
        <a:srgbClr val="4FA9C1"/>
      </a:accent5>
      <a:accent6>
        <a:srgbClr val="9390AF"/>
      </a:accent6>
      <a:hlink>
        <a:srgbClr val="EC7220"/>
      </a:hlink>
      <a:folHlink>
        <a:srgbClr val="F09355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EBEC8F79-A447-43FC-8E81-85E8468AF3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0</TotalTime>
  <Words>0</Words>
  <Application>Microsoft Office PowerPoint</Application>
  <PresentationFormat>Widescreen</PresentationFormat>
  <Paragraphs>0</Paragraphs>
  <Slides>44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Parallax</vt:lpstr>
      <vt:lpstr>Dijkstra's Algorithm  </vt:lpstr>
      <vt:lpstr> Background: 1. Who was Dijkstra? 2. Why would one implement Dijkstra's? 3. Assumptions: when would one use Dijkstra's?    </vt:lpstr>
      <vt:lpstr> 1. Who is Dijkstra?</vt:lpstr>
      <vt:lpstr>2. Why would one use Dijkstra?</vt:lpstr>
      <vt:lpstr>PowerPoint Presentation</vt:lpstr>
      <vt:lpstr>3. Assumptions: when would one use Dijkstra's?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Introduction to Dijkstra's Algorithm  (What is Dijkstra's?): 1. General approach of the algorithm 2. Requirements to implement the algorithm        </vt:lpstr>
      <vt:lpstr>Generally, How Does It Work?</vt:lpstr>
      <vt:lpstr>NOTES ON ALGORITHMS....                  </vt:lpstr>
      <vt:lpstr>PowerPoint Presentation</vt:lpstr>
      <vt:lpstr>PowerPoint Presentation</vt:lpstr>
      <vt:lpstr>BFS vs DIJKSTRA?</vt:lpstr>
      <vt:lpstr>Implementing Dijkstra's Algorithm (How does one Dijkstra?): 1. The basic algorithm 2. Dijkstra's implementation in Python  </vt:lpstr>
      <vt:lpstr>PowerPoint Presentation</vt:lpstr>
      <vt:lpstr>The Algorithm in python pseudocode:</vt:lpstr>
      <vt:lpstr>PowerPoint Presentation</vt:lpstr>
      <vt:lpstr>PowerPoint Presentation</vt:lpstr>
      <vt:lpstr>Dijkstra implementation in Python</vt:lpstr>
      <vt:lpstr>Rosetta Code implementation:</vt:lpstr>
      <vt:lpstr>PowerPoint Presentation</vt:lpstr>
      <vt:lpstr>PowerPoint Presentation</vt:lpstr>
      <vt:lpstr>PowerPoint Presentation</vt:lpstr>
      <vt:lpstr>namedtuple() from python3 docs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Citations 1) Britannica, The Editors of Encyclopaedia. “Edsger Dijkstra.” Encyclopædia Britannica, Encyclopædia Britannica, Inc., 2 Aug. 2018, www.britannica.com/biography/Edsger-Dijkstra.  2) Cormen, T., Leiserson, C., Rivest, R., Stein, C. (2009). Introduction to Algorithms. Cambridge, Mass: MIT press.  3)  Faria, Al, Valente, M., Gupta, U., Saliu, V. (2015) Dijkstra's Shortest Path in Hardware. Columbia University. http://www.cs.columbia.edu/~sedwards/classes/2015/4840/reports/Labyrinth.pdf   4) Larmore, L., CSC269 Lecture notes.  University of Nevada, Las Vegas http://web.cs.unlv.edu/larmore/Courses/CSC269/pathing  5) Patel, A., (2018). Introduction to A*. Blog post from theory.stanford.edu http://theory.stanford.edu/~amitp/GameProgramming/AStarComparison.html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2446</cp:revision>
  <dcterms:created xsi:type="dcterms:W3CDTF">2013-07-15T20:26:40Z</dcterms:created>
  <dcterms:modified xsi:type="dcterms:W3CDTF">2018-10-03T15:42:20Z</dcterms:modified>
</cp:coreProperties>
</file>